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6"/>
  </p:notesMasterIdLst>
  <p:sldIdLst>
    <p:sldId id="256" r:id="rId2"/>
    <p:sldId id="257" r:id="rId3"/>
    <p:sldId id="258" r:id="rId4"/>
    <p:sldId id="299" r:id="rId5"/>
    <p:sldId id="300" r:id="rId6"/>
    <p:sldId id="301" r:id="rId7"/>
    <p:sldId id="265" r:id="rId8"/>
    <p:sldId id="259" r:id="rId9"/>
    <p:sldId id="302" r:id="rId10"/>
    <p:sldId id="260" r:id="rId11"/>
    <p:sldId id="304" r:id="rId12"/>
    <p:sldId id="261" r:id="rId13"/>
    <p:sldId id="262" r:id="rId14"/>
    <p:sldId id="271" r:id="rId15"/>
  </p:sldIdLst>
  <p:sldSz cx="9144000" cy="5143500" type="screen16x9"/>
  <p:notesSz cx="6858000" cy="9144000"/>
  <p:embeddedFontLst>
    <p:embeddedFont>
      <p:font typeface="Bellota Text" panose="020B0604020202020204" charset="0"/>
      <p:regular r:id="rId17"/>
      <p:bold r:id="rId18"/>
      <p:italic r:id="rId19"/>
      <p:boldItalic r:id="rId20"/>
    </p:embeddedFont>
    <p:embeddedFont>
      <p:font typeface="Bellota Text Light" panose="020B060402020202020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Satisfy"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E8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3AB8B-7FB3-4026-8DB9-5E66B0301ADF}" v="1" dt="2022-12-05T20:16:20.479"/>
  </p1510:revLst>
</p1510:revInfo>
</file>

<file path=ppt/tableStyles.xml><?xml version="1.0" encoding="utf-8"?>
<a:tblStyleLst xmlns:a="http://schemas.openxmlformats.org/drawingml/2006/main" def="{F3861461-06AF-4D5D-A4BC-95402E61C12C}">
  <a:tblStyle styleId="{F3861461-06AF-4D5D-A4BC-95402E61C12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A8F1CBE-5FA4-4E75-92DA-C098FD665D3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1"/>
    <p:restoredTop sz="81687"/>
  </p:normalViewPr>
  <p:slideViewPr>
    <p:cSldViewPr snapToGrid="0">
      <p:cViewPr varScale="1">
        <p:scale>
          <a:sx n="89" d="100"/>
          <a:sy n="89" d="100"/>
        </p:scale>
        <p:origin x="1301" y="72"/>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hil Shah" userId="61583793cf743996" providerId="LiveId" clId="{83A3AB8B-7FB3-4026-8DB9-5E66B0301ADF}"/>
    <pc:docChg chg="modSld">
      <pc:chgData name="Rahil Shah" userId="61583793cf743996" providerId="LiveId" clId="{83A3AB8B-7FB3-4026-8DB9-5E66B0301ADF}" dt="2022-12-05T20:16:23.680" v="0"/>
      <pc:docMkLst>
        <pc:docMk/>
      </pc:docMkLst>
      <pc:sldChg chg="modNotesTx">
        <pc:chgData name="Rahil Shah" userId="61583793cf743996" providerId="LiveId" clId="{83A3AB8B-7FB3-4026-8DB9-5E66B0301ADF}" dt="2022-12-05T20:16:23.680" v="0"/>
        <pc:sldMkLst>
          <pc:docMk/>
          <pc:sldMk cId="0"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What better topic to discuss on a Monday afternoon than food/ What better way to end a Monday afternoon session than food</a:t>
            </a:r>
          </a:p>
          <a:p>
            <a:pPr marL="171450" lvl="0" indent="-171450" algn="l" rtl="0">
              <a:spcBef>
                <a:spcPts val="0"/>
              </a:spcBef>
              <a:spcAft>
                <a:spcPts val="0"/>
              </a:spcAft>
              <a:buFontTx/>
              <a:buChar char="-"/>
            </a:pPr>
            <a:r>
              <a:rPr lang="en-US" dirty="0"/>
              <a:t>Good afternoon, we are group 12 and we will be presenting our business plan for the A2Z online food recipe portal</a:t>
            </a:r>
          </a:p>
          <a:p>
            <a:pPr marL="171450" lvl="0" indent="-171450" algn="l" rtl="0">
              <a:spcBef>
                <a:spcPts val="0"/>
              </a:spcBef>
              <a:spcAft>
                <a:spcPts val="0"/>
              </a:spcAft>
              <a:buFontTx/>
              <a:buChar char="-"/>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a46b8f3e15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a46b8f3e15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0020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Next, to better cater our customers. We’ve created customized stored functions. We’ve created tier system in which a customer who uploads more than 4 recipes would be called our platinum level customer. And customers who upload between 2 to 4 recipes would be called our Gold level customers. Rest would be silver customers. Using this we want motivate platinum level customers to upload more quality recipes. We’ve decided to convert our unpaid platinum level customers into paid ones by giving them membership for free. </a:t>
            </a:r>
          </a:p>
          <a:p>
            <a:pPr marL="0" lvl="0" indent="0" algn="l" rtl="0">
              <a:spcBef>
                <a:spcPts val="0"/>
              </a:spcBef>
              <a:spcAft>
                <a:spcPts val="0"/>
              </a:spcAft>
              <a:buNone/>
            </a:pPr>
            <a:r>
              <a:rPr lang="en-US" dirty="0"/>
              <a:t>2. We’ve created a system where we can get total views of a recipe just be entering its recipe ID. With this system we’d be able to check views and improve upon recipes which got lower views.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a46b8f3e15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a46b8f3e15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To further advance our systems, we’ve also created stored procedures to improve our efficiency. One of the procedures gets all the customers names and their tiers. This would significantly reduce our time in segregating customers into various tiers and sending free membership invites to our platinum customers.</a:t>
            </a:r>
          </a:p>
          <a:p>
            <a:pPr marL="0" lvl="0" indent="0" algn="l" rtl="0">
              <a:spcBef>
                <a:spcPts val="0"/>
              </a:spcBef>
              <a:spcAft>
                <a:spcPts val="0"/>
              </a:spcAft>
              <a:buNone/>
            </a:pPr>
            <a:r>
              <a:rPr lang="en-US" dirty="0"/>
              <a:t>2. Moreover, we’ve created a trigger which will automatically get into action whenever a customer switches from free to paid subscription. The system would automatically store the old information in our database. This would help us in reviewing the success of the advertising expense done through reviewing customers who changed from free to paid.</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 last, we would like to thank you for your time and attention today. This is the tagline of our business “Don’t stay hungry, Don’t stay foolish”. </a:t>
            </a:r>
          </a:p>
          <a:p>
            <a:pPr marL="0" lvl="0" indent="0" algn="l" rtl="0">
              <a:spcBef>
                <a:spcPts val="0"/>
              </a:spcBef>
              <a:spcAft>
                <a:spcPts val="0"/>
              </a:spcAft>
              <a:buNone/>
            </a:pPr>
            <a:r>
              <a:rPr lang="en-US" dirty="0"/>
              <a:t>Just log on to A2Z recipe portal and get your favorite recipes from all over the world.</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This will be the flow of the presentation</a:t>
            </a:r>
          </a:p>
          <a:p>
            <a:pPr marL="171450" lvl="0" indent="-171450" algn="l" rtl="0">
              <a:spcBef>
                <a:spcPts val="0"/>
              </a:spcBef>
              <a:spcAft>
                <a:spcPts val="0"/>
              </a:spcAft>
              <a:buFontTx/>
              <a:buChar char="-"/>
            </a:pPr>
            <a:r>
              <a:rPr lang="en-US" dirty="0"/>
              <a:t>We will start the discussion with the challenges being faced with physical recipe books</a:t>
            </a:r>
          </a:p>
          <a:p>
            <a:pPr marL="171450" lvl="0" indent="-171450" algn="l" rtl="0">
              <a:spcBef>
                <a:spcPts val="0"/>
              </a:spcBef>
              <a:spcAft>
                <a:spcPts val="0"/>
              </a:spcAft>
              <a:buFontTx/>
              <a:buChar char="-"/>
            </a:pPr>
            <a:r>
              <a:rPr lang="en-US" dirty="0"/>
              <a:t>Move on to business plan and scope of the project</a:t>
            </a:r>
          </a:p>
          <a:p>
            <a:pPr marL="171450" lvl="0" indent="-171450" algn="l" rtl="0">
              <a:spcBef>
                <a:spcPts val="0"/>
              </a:spcBef>
              <a:spcAft>
                <a:spcPts val="0"/>
              </a:spcAft>
              <a:buFontTx/>
              <a:buChar char="-"/>
            </a:pPr>
            <a:r>
              <a:rPr lang="en-US" dirty="0"/>
              <a:t>Then a brief discussion on the tables and EER diagram used in the backend database system for this project</a:t>
            </a:r>
          </a:p>
          <a:p>
            <a:pPr marL="171450" lvl="0" indent="-171450" algn="l" rtl="0">
              <a:spcBef>
                <a:spcPts val="0"/>
              </a:spcBef>
              <a:spcAft>
                <a:spcPts val="0"/>
              </a:spcAft>
              <a:buFontTx/>
              <a:buChar char="-"/>
            </a:pPr>
            <a:r>
              <a:rPr lang="en-US" dirty="0"/>
              <a:t>Then we will discuss about the business-related queries incorporated in the project which have been divided into 4 buckets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a46b8f3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a46b8f3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We already have the tried and tested physical recipe books, then is there a need for an online portal?</a:t>
            </a:r>
          </a:p>
          <a:p>
            <a:pPr marL="171450" lvl="0" indent="-171450" algn="l" rtl="0">
              <a:spcBef>
                <a:spcPts val="0"/>
              </a:spcBef>
              <a:spcAft>
                <a:spcPts val="0"/>
              </a:spcAft>
              <a:buFontTx/>
              <a:buChar char="-"/>
            </a:pPr>
            <a:r>
              <a:rPr lang="en-US" dirty="0"/>
              <a:t>Let’s go through some of the major challenges with the existing system</a:t>
            </a:r>
          </a:p>
          <a:p>
            <a:pPr marL="171450" lvl="0" indent="-171450" algn="l" rtl="0">
              <a:spcBef>
                <a:spcPts val="0"/>
              </a:spcBef>
              <a:spcAft>
                <a:spcPts val="0"/>
              </a:spcAft>
              <a:buFontTx/>
              <a:buChar char="-"/>
            </a:pPr>
            <a:r>
              <a:rPr lang="en-US" dirty="0"/>
              <a:t>Recipes are scattered across multiple recipe books</a:t>
            </a:r>
          </a:p>
          <a:p>
            <a:pPr marL="171450" lvl="0" indent="-171450" algn="l" rtl="0">
              <a:spcBef>
                <a:spcPts val="0"/>
              </a:spcBef>
              <a:spcAft>
                <a:spcPts val="0"/>
              </a:spcAft>
              <a:buFontTx/>
              <a:buChar char="-"/>
            </a:pPr>
            <a:r>
              <a:rPr lang="en-US" dirty="0"/>
              <a:t>These are hard to maintain, take space and need to properly cared for</a:t>
            </a:r>
          </a:p>
          <a:p>
            <a:pPr marL="171450" lvl="0" indent="-171450" algn="l" rtl="0">
              <a:spcBef>
                <a:spcPts val="0"/>
              </a:spcBef>
              <a:spcAft>
                <a:spcPts val="0"/>
              </a:spcAft>
              <a:buFontTx/>
              <a:buChar char="-"/>
            </a:pPr>
            <a:r>
              <a:rPr lang="en-US" dirty="0"/>
              <a:t>no way to customize the filters to our needs</a:t>
            </a:r>
          </a:p>
          <a:p>
            <a:pPr marL="171450" lvl="0" indent="-171450" algn="l" rtl="0">
              <a:spcBef>
                <a:spcPts val="0"/>
              </a:spcBef>
              <a:spcAft>
                <a:spcPts val="0"/>
              </a:spcAft>
              <a:buFontTx/>
              <a:buChar char="-"/>
            </a:pPr>
            <a:r>
              <a:rPr lang="en-US" dirty="0"/>
              <a:t>Only way to update the recipes to purchase a newer edition of that recipe book</a:t>
            </a:r>
          </a:p>
          <a:p>
            <a:pPr marL="171450" lvl="0" indent="-171450" algn="l" rtl="0">
              <a:spcBef>
                <a:spcPts val="0"/>
              </a:spcBef>
              <a:spcAft>
                <a:spcPts val="0"/>
              </a:spcAft>
              <a:buFontTx/>
              <a:buChar char="-"/>
            </a:pPr>
            <a:r>
              <a:rPr lang="en-US" dirty="0"/>
              <a:t>We are here to solve all these issues through our A2Z online food recipe portal</a:t>
            </a:r>
          </a:p>
          <a:p>
            <a:pPr marL="171450" lvl="0" indent="-171450" algn="l" rtl="0">
              <a:spcBef>
                <a:spcPts val="0"/>
              </a:spcBef>
              <a:spcAft>
                <a:spcPts val="0"/>
              </a:spcAft>
              <a:buFontTx/>
              <a:buChar char="-"/>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will go briefly through the business model:</a:t>
            </a:r>
          </a:p>
          <a:p>
            <a:r>
              <a:rPr lang="en-US" dirty="0"/>
              <a:t>We offer a platform where food lovers meet, interact, upload and consume food related content</a:t>
            </a:r>
          </a:p>
          <a:p>
            <a:r>
              <a:rPr lang="en-US" dirty="0"/>
              <a:t>We are taking the advantage of the positive feedback loop that is at play here to scale this business</a:t>
            </a:r>
          </a:p>
          <a:p>
            <a:r>
              <a:rPr lang="en-US" dirty="0"/>
              <a:t>Positive reinforcement</a:t>
            </a:r>
          </a:p>
          <a:p>
            <a:r>
              <a:rPr lang="en-US" dirty="0"/>
              <a:t>We offer a subscription model where the recipes which are tagged as Paid/ premium will only be available to our paid members</a:t>
            </a:r>
          </a:p>
        </p:txBody>
      </p:sp>
    </p:spTree>
    <p:extLst>
      <p:ext uri="{BB962C8B-B14F-4D97-AF65-F5344CB8AC3E}">
        <p14:creationId xmlns:p14="http://schemas.microsoft.com/office/powerpoint/2010/main" val="255700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559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Based on customer feedback, we have added some customized filters some of which are given below</a:t>
            </a: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a46b8f3e1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a46b8f3e1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Rice lovers can filter recipes with rice as an ingredient</a:t>
            </a:r>
          </a:p>
          <a:p>
            <a:pPr marL="0" lvl="0" indent="0" algn="l" rtl="0">
              <a:spcBef>
                <a:spcPts val="0"/>
              </a:spcBef>
              <a:spcAft>
                <a:spcPts val="0"/>
              </a:spcAft>
              <a:buNone/>
            </a:pPr>
            <a:r>
              <a:rPr lang="en-US" dirty="0"/>
              <a:t>People just learning to cook Indian food can start with the Easy recipes</a:t>
            </a:r>
          </a:p>
          <a:p>
            <a:pPr marL="0" lvl="0" indent="0" algn="l" rtl="0">
              <a:spcBef>
                <a:spcPts val="0"/>
              </a:spcBef>
              <a:spcAft>
                <a:spcPts val="0"/>
              </a:spcAft>
              <a:buNone/>
            </a:pPr>
            <a:r>
              <a:rPr lang="en-US" dirty="0"/>
              <a:t>European cuisine lovers can get recipes from across Europe with a single click</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a46b8f3e15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a46b8f3e15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Some more examples of user filters</a:t>
            </a:r>
          </a:p>
          <a:p>
            <a:pPr marL="0" lvl="0" indent="0" algn="l" rtl="0">
              <a:spcBef>
                <a:spcPts val="0"/>
              </a:spcBef>
              <a:spcAft>
                <a:spcPts val="0"/>
              </a:spcAft>
              <a:buNone/>
            </a:pPr>
            <a:r>
              <a:rPr lang="en-US" dirty="0"/>
              <a:t>4. Gym goers can search for high protein recipes</a:t>
            </a:r>
          </a:p>
          <a:p>
            <a:pPr marL="0" lvl="0" indent="0" algn="l" rtl="0">
              <a:spcBef>
                <a:spcPts val="0"/>
              </a:spcBef>
              <a:spcAft>
                <a:spcPts val="0"/>
              </a:spcAft>
              <a:buNone/>
            </a:pPr>
            <a:r>
              <a:rPr lang="en-US" dirty="0"/>
              <a:t>5. We have a filter for Pasta lovers but Spaghetti haters as well</a:t>
            </a:r>
          </a:p>
          <a:p>
            <a:pPr marL="0" lvl="0" indent="0" algn="l" rtl="0">
              <a:spcBef>
                <a:spcPts val="0"/>
              </a:spcBef>
              <a:spcAft>
                <a:spcPts val="0"/>
              </a:spcAft>
              <a:buNone/>
            </a:pPr>
            <a:r>
              <a:rPr lang="en-US" dirty="0"/>
              <a:t>6. Curry recipes are also a click away</a:t>
            </a:r>
          </a:p>
          <a:p>
            <a:pPr marL="0" lvl="0" indent="0" algn="l" rtl="0">
              <a:spcBef>
                <a:spcPts val="0"/>
              </a:spcBef>
              <a:spcAft>
                <a:spcPts val="0"/>
              </a:spcAft>
              <a:buNone/>
            </a:pPr>
            <a:r>
              <a:rPr lang="en-US" dirty="0"/>
              <a:t>7. People who love olive oil can search for such recipes as well</a:t>
            </a:r>
            <a:endParaRPr dirty="0"/>
          </a:p>
        </p:txBody>
      </p:sp>
    </p:spTree>
    <p:extLst>
      <p:ext uri="{BB962C8B-B14F-4D97-AF65-F5344CB8AC3E}">
        <p14:creationId xmlns:p14="http://schemas.microsoft.com/office/powerpoint/2010/main" val="3944164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a46b8f3e15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a46b8f3e15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4"/>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1753925" y="689125"/>
            <a:ext cx="5636136" cy="2822749"/>
          </a:xfrm>
          <a:prstGeom prst="rect">
            <a:avLst/>
          </a:prstGeom>
          <a:noFill/>
          <a:ln>
            <a:noFill/>
          </a:ln>
          <a:effectLst>
            <a:outerShdw blurRad="28575" dist="9525" dir="5400000" algn="bl" rotWithShape="0">
              <a:srgbClr val="274E13">
                <a:alpha val="40000"/>
              </a:srgbClr>
            </a:outerShdw>
          </a:effectLst>
        </p:spPr>
      </p:pic>
      <p:pic>
        <p:nvPicPr>
          <p:cNvPr id="12" name="Google Shape;12;p2"/>
          <p:cNvPicPr preferRelativeResize="0"/>
          <p:nvPr/>
        </p:nvPicPr>
        <p:blipFill>
          <a:blip r:embed="rId3">
            <a:alphaModFix/>
          </a:blip>
          <a:stretch>
            <a:fillRect/>
          </a:stretch>
        </p:blipFill>
        <p:spPr>
          <a:xfrm>
            <a:off x="0" y="3067050"/>
            <a:ext cx="9144000" cy="2076450"/>
          </a:xfrm>
          <a:prstGeom prst="rect">
            <a:avLst/>
          </a:prstGeom>
          <a:noFill/>
          <a:ln>
            <a:noFill/>
          </a:ln>
        </p:spPr>
      </p:pic>
      <p:sp>
        <p:nvSpPr>
          <p:cNvPr id="13" name="Google Shape;13;p2"/>
          <p:cNvSpPr txBox="1">
            <a:spLocks noGrp="1"/>
          </p:cNvSpPr>
          <p:nvPr>
            <p:ph type="ctrTitle"/>
          </p:nvPr>
        </p:nvSpPr>
        <p:spPr>
          <a:xfrm>
            <a:off x="1914900" y="1232450"/>
            <a:ext cx="5314200" cy="1736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5000"/>
              <a:buNone/>
              <a:defRPr sz="5000">
                <a:solidFill>
                  <a:schemeClr val="lt2"/>
                </a:solidFill>
              </a:defRPr>
            </a:lvl1pPr>
            <a:lvl2pPr lvl="1" rtl="0">
              <a:spcBef>
                <a:spcPts val="0"/>
              </a:spcBef>
              <a:spcAft>
                <a:spcPts val="0"/>
              </a:spcAft>
              <a:buClr>
                <a:schemeClr val="lt2"/>
              </a:buClr>
              <a:buSzPts val="5000"/>
              <a:buNone/>
              <a:defRPr sz="5000">
                <a:solidFill>
                  <a:schemeClr val="lt2"/>
                </a:solidFill>
              </a:defRPr>
            </a:lvl2pPr>
            <a:lvl3pPr lvl="2" rtl="0">
              <a:spcBef>
                <a:spcPts val="0"/>
              </a:spcBef>
              <a:spcAft>
                <a:spcPts val="0"/>
              </a:spcAft>
              <a:buClr>
                <a:schemeClr val="lt2"/>
              </a:buClr>
              <a:buSzPts val="5000"/>
              <a:buNone/>
              <a:defRPr sz="5000">
                <a:solidFill>
                  <a:schemeClr val="lt2"/>
                </a:solidFill>
              </a:defRPr>
            </a:lvl3pPr>
            <a:lvl4pPr lvl="3" rtl="0">
              <a:spcBef>
                <a:spcPts val="0"/>
              </a:spcBef>
              <a:spcAft>
                <a:spcPts val="0"/>
              </a:spcAft>
              <a:buClr>
                <a:schemeClr val="lt2"/>
              </a:buClr>
              <a:buSzPts val="5000"/>
              <a:buNone/>
              <a:defRPr sz="5000">
                <a:solidFill>
                  <a:schemeClr val="lt2"/>
                </a:solidFill>
              </a:defRPr>
            </a:lvl4pPr>
            <a:lvl5pPr lvl="4" rtl="0">
              <a:spcBef>
                <a:spcPts val="0"/>
              </a:spcBef>
              <a:spcAft>
                <a:spcPts val="0"/>
              </a:spcAft>
              <a:buClr>
                <a:schemeClr val="lt2"/>
              </a:buClr>
              <a:buSzPts val="5000"/>
              <a:buNone/>
              <a:defRPr sz="5000">
                <a:solidFill>
                  <a:schemeClr val="lt2"/>
                </a:solidFill>
              </a:defRPr>
            </a:lvl5pPr>
            <a:lvl6pPr lvl="5" rtl="0">
              <a:spcBef>
                <a:spcPts val="0"/>
              </a:spcBef>
              <a:spcAft>
                <a:spcPts val="0"/>
              </a:spcAft>
              <a:buClr>
                <a:schemeClr val="lt2"/>
              </a:buClr>
              <a:buSzPts val="5000"/>
              <a:buNone/>
              <a:defRPr sz="5000">
                <a:solidFill>
                  <a:schemeClr val="lt2"/>
                </a:solidFill>
              </a:defRPr>
            </a:lvl6pPr>
            <a:lvl7pPr lvl="6" rtl="0">
              <a:spcBef>
                <a:spcPts val="0"/>
              </a:spcBef>
              <a:spcAft>
                <a:spcPts val="0"/>
              </a:spcAft>
              <a:buClr>
                <a:schemeClr val="lt2"/>
              </a:buClr>
              <a:buSzPts val="5000"/>
              <a:buNone/>
              <a:defRPr sz="5000">
                <a:solidFill>
                  <a:schemeClr val="lt2"/>
                </a:solidFill>
              </a:defRPr>
            </a:lvl7pPr>
            <a:lvl8pPr lvl="7" rtl="0">
              <a:spcBef>
                <a:spcPts val="0"/>
              </a:spcBef>
              <a:spcAft>
                <a:spcPts val="0"/>
              </a:spcAft>
              <a:buClr>
                <a:schemeClr val="lt2"/>
              </a:buClr>
              <a:buSzPts val="5000"/>
              <a:buNone/>
              <a:defRPr sz="5000">
                <a:solidFill>
                  <a:schemeClr val="lt2"/>
                </a:solidFill>
              </a:defRPr>
            </a:lvl8pPr>
            <a:lvl9pPr lvl="8" rtl="0">
              <a:spcBef>
                <a:spcPts val="0"/>
              </a:spcBef>
              <a:spcAft>
                <a:spcPts val="0"/>
              </a:spcAft>
              <a:buClr>
                <a:schemeClr val="lt2"/>
              </a:buClr>
              <a:buSzPts val="5000"/>
              <a:buNone/>
              <a:defRPr sz="5000">
                <a:solidFill>
                  <a:schemeClr val="l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1753925" y="689125"/>
            <a:ext cx="5636136" cy="2822749"/>
          </a:xfrm>
          <a:prstGeom prst="rect">
            <a:avLst/>
          </a:prstGeom>
          <a:noFill/>
          <a:ln>
            <a:noFill/>
          </a:ln>
        </p:spPr>
      </p:pic>
      <p:pic>
        <p:nvPicPr>
          <p:cNvPr id="16" name="Google Shape;16;p3"/>
          <p:cNvPicPr preferRelativeResize="0"/>
          <p:nvPr/>
        </p:nvPicPr>
        <p:blipFill>
          <a:blip r:embed="rId3">
            <a:alphaModFix/>
          </a:blip>
          <a:stretch>
            <a:fillRect/>
          </a:stretch>
        </p:blipFill>
        <p:spPr>
          <a:xfrm>
            <a:off x="0" y="3067050"/>
            <a:ext cx="9144000" cy="2076450"/>
          </a:xfrm>
          <a:prstGeom prst="rect">
            <a:avLst/>
          </a:prstGeom>
          <a:noFill/>
          <a:ln>
            <a:noFill/>
          </a:ln>
        </p:spPr>
      </p:pic>
      <p:sp>
        <p:nvSpPr>
          <p:cNvPr id="17" name="Google Shape;17;p3"/>
          <p:cNvSpPr txBox="1">
            <a:spLocks noGrp="1"/>
          </p:cNvSpPr>
          <p:nvPr>
            <p:ph type="ctrTitle"/>
          </p:nvPr>
        </p:nvSpPr>
        <p:spPr>
          <a:xfrm>
            <a:off x="1871125" y="1126150"/>
            <a:ext cx="5401800" cy="1159800"/>
          </a:xfrm>
          <a:prstGeom prst="rect">
            <a:avLst/>
          </a:prstGeom>
        </p:spPr>
        <p:txBody>
          <a:bodyPr spcFirstLastPara="1" wrap="square" lIns="0" tIns="0" rIns="0" bIns="0" anchor="b" anchorCtr="0">
            <a:noAutofit/>
          </a:bodyPr>
          <a:lstStyle>
            <a:lvl1pPr lvl="0" algn="ctr" rtl="0">
              <a:spcBef>
                <a:spcPts val="0"/>
              </a:spcBef>
              <a:spcAft>
                <a:spcPts val="0"/>
              </a:spcAft>
              <a:buClr>
                <a:schemeClr val="lt2"/>
              </a:buClr>
              <a:buSzPts val="4600"/>
              <a:buNone/>
              <a:defRPr sz="4600">
                <a:solidFill>
                  <a:schemeClr val="lt2"/>
                </a:solidFill>
              </a:defRPr>
            </a:lvl1pPr>
            <a:lvl2pPr lvl="1" algn="ctr" rtl="0">
              <a:spcBef>
                <a:spcPts val="0"/>
              </a:spcBef>
              <a:spcAft>
                <a:spcPts val="0"/>
              </a:spcAft>
              <a:buClr>
                <a:schemeClr val="lt2"/>
              </a:buClr>
              <a:buSzPts val="4600"/>
              <a:buNone/>
              <a:defRPr sz="4600">
                <a:solidFill>
                  <a:schemeClr val="lt2"/>
                </a:solidFill>
              </a:defRPr>
            </a:lvl2pPr>
            <a:lvl3pPr lvl="2" algn="ctr" rtl="0">
              <a:spcBef>
                <a:spcPts val="0"/>
              </a:spcBef>
              <a:spcAft>
                <a:spcPts val="0"/>
              </a:spcAft>
              <a:buClr>
                <a:schemeClr val="lt2"/>
              </a:buClr>
              <a:buSzPts val="4600"/>
              <a:buNone/>
              <a:defRPr sz="4600">
                <a:solidFill>
                  <a:schemeClr val="lt2"/>
                </a:solidFill>
              </a:defRPr>
            </a:lvl3pPr>
            <a:lvl4pPr lvl="3" algn="ctr" rtl="0">
              <a:spcBef>
                <a:spcPts val="0"/>
              </a:spcBef>
              <a:spcAft>
                <a:spcPts val="0"/>
              </a:spcAft>
              <a:buClr>
                <a:schemeClr val="lt2"/>
              </a:buClr>
              <a:buSzPts val="4600"/>
              <a:buNone/>
              <a:defRPr sz="4600">
                <a:solidFill>
                  <a:schemeClr val="lt2"/>
                </a:solidFill>
              </a:defRPr>
            </a:lvl4pPr>
            <a:lvl5pPr lvl="4" algn="ctr" rtl="0">
              <a:spcBef>
                <a:spcPts val="0"/>
              </a:spcBef>
              <a:spcAft>
                <a:spcPts val="0"/>
              </a:spcAft>
              <a:buClr>
                <a:schemeClr val="lt2"/>
              </a:buClr>
              <a:buSzPts val="4600"/>
              <a:buNone/>
              <a:defRPr sz="4600">
                <a:solidFill>
                  <a:schemeClr val="lt2"/>
                </a:solidFill>
              </a:defRPr>
            </a:lvl5pPr>
            <a:lvl6pPr lvl="5" algn="ctr" rtl="0">
              <a:spcBef>
                <a:spcPts val="0"/>
              </a:spcBef>
              <a:spcAft>
                <a:spcPts val="0"/>
              </a:spcAft>
              <a:buClr>
                <a:schemeClr val="lt2"/>
              </a:buClr>
              <a:buSzPts val="4600"/>
              <a:buNone/>
              <a:defRPr sz="4600">
                <a:solidFill>
                  <a:schemeClr val="lt2"/>
                </a:solidFill>
              </a:defRPr>
            </a:lvl6pPr>
            <a:lvl7pPr lvl="6" algn="ctr" rtl="0">
              <a:spcBef>
                <a:spcPts val="0"/>
              </a:spcBef>
              <a:spcAft>
                <a:spcPts val="0"/>
              </a:spcAft>
              <a:buClr>
                <a:schemeClr val="lt2"/>
              </a:buClr>
              <a:buSzPts val="4600"/>
              <a:buNone/>
              <a:defRPr sz="4600">
                <a:solidFill>
                  <a:schemeClr val="lt2"/>
                </a:solidFill>
              </a:defRPr>
            </a:lvl7pPr>
            <a:lvl8pPr lvl="7" algn="ctr" rtl="0">
              <a:spcBef>
                <a:spcPts val="0"/>
              </a:spcBef>
              <a:spcAft>
                <a:spcPts val="0"/>
              </a:spcAft>
              <a:buClr>
                <a:schemeClr val="lt2"/>
              </a:buClr>
              <a:buSzPts val="4600"/>
              <a:buNone/>
              <a:defRPr sz="4600">
                <a:solidFill>
                  <a:schemeClr val="lt2"/>
                </a:solidFill>
              </a:defRPr>
            </a:lvl8pPr>
            <a:lvl9pPr lvl="8" algn="ctr" rtl="0">
              <a:spcBef>
                <a:spcPts val="0"/>
              </a:spcBef>
              <a:spcAft>
                <a:spcPts val="0"/>
              </a:spcAft>
              <a:buClr>
                <a:schemeClr val="lt2"/>
              </a:buClr>
              <a:buSzPts val="4600"/>
              <a:buNone/>
              <a:defRPr sz="4600">
                <a:solidFill>
                  <a:schemeClr val="lt2"/>
                </a:solidFill>
              </a:defRPr>
            </a:lvl9pPr>
          </a:lstStyle>
          <a:p>
            <a:endParaRPr/>
          </a:p>
        </p:txBody>
      </p:sp>
      <p:sp>
        <p:nvSpPr>
          <p:cNvPr id="18" name="Google Shape;18;p3"/>
          <p:cNvSpPr txBox="1">
            <a:spLocks noGrp="1"/>
          </p:cNvSpPr>
          <p:nvPr>
            <p:ph type="subTitle" idx="1"/>
          </p:nvPr>
        </p:nvSpPr>
        <p:spPr>
          <a:xfrm>
            <a:off x="1871125" y="2306651"/>
            <a:ext cx="5401800" cy="4113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400"/>
              <a:buNone/>
              <a:defRPr>
                <a:solidFill>
                  <a:schemeClr val="accent1"/>
                </a:solidFill>
              </a:defRPr>
            </a:lvl1pPr>
            <a:lvl2pPr lvl="1" algn="ctr" rtl="0">
              <a:spcBef>
                <a:spcPts val="800"/>
              </a:spcBef>
              <a:spcAft>
                <a:spcPts val="0"/>
              </a:spcAft>
              <a:buClr>
                <a:schemeClr val="accent1"/>
              </a:buClr>
              <a:buSzPts val="3000"/>
              <a:buNone/>
              <a:defRPr sz="3000">
                <a:solidFill>
                  <a:schemeClr val="accent1"/>
                </a:solidFill>
              </a:defRPr>
            </a:lvl2pPr>
            <a:lvl3pPr lvl="2" algn="ctr" rtl="0">
              <a:spcBef>
                <a:spcPts val="800"/>
              </a:spcBef>
              <a:spcAft>
                <a:spcPts val="0"/>
              </a:spcAft>
              <a:buClr>
                <a:schemeClr val="accent1"/>
              </a:buClr>
              <a:buSzPts val="3000"/>
              <a:buNone/>
              <a:defRPr sz="3000">
                <a:solidFill>
                  <a:schemeClr val="accent1"/>
                </a:solidFill>
              </a:defRPr>
            </a:lvl3pPr>
            <a:lvl4pPr lvl="3" algn="ctr" rtl="0">
              <a:spcBef>
                <a:spcPts val="800"/>
              </a:spcBef>
              <a:spcAft>
                <a:spcPts val="0"/>
              </a:spcAft>
              <a:buClr>
                <a:schemeClr val="accent1"/>
              </a:buClr>
              <a:buSzPts val="3000"/>
              <a:buNone/>
              <a:defRPr sz="3000">
                <a:solidFill>
                  <a:schemeClr val="accent1"/>
                </a:solidFill>
              </a:defRPr>
            </a:lvl4pPr>
            <a:lvl5pPr lvl="4" algn="ctr" rtl="0">
              <a:spcBef>
                <a:spcPts val="800"/>
              </a:spcBef>
              <a:spcAft>
                <a:spcPts val="0"/>
              </a:spcAft>
              <a:buClr>
                <a:schemeClr val="accent1"/>
              </a:buClr>
              <a:buSzPts val="3000"/>
              <a:buNone/>
              <a:defRPr sz="3000">
                <a:solidFill>
                  <a:schemeClr val="accent1"/>
                </a:solidFill>
              </a:defRPr>
            </a:lvl5pPr>
            <a:lvl6pPr lvl="5" algn="ctr" rtl="0">
              <a:spcBef>
                <a:spcPts val="800"/>
              </a:spcBef>
              <a:spcAft>
                <a:spcPts val="0"/>
              </a:spcAft>
              <a:buClr>
                <a:schemeClr val="accent1"/>
              </a:buClr>
              <a:buSzPts val="3000"/>
              <a:buNone/>
              <a:defRPr sz="3000">
                <a:solidFill>
                  <a:schemeClr val="accent1"/>
                </a:solidFill>
              </a:defRPr>
            </a:lvl6pPr>
            <a:lvl7pPr lvl="6" algn="ctr" rtl="0">
              <a:spcBef>
                <a:spcPts val="800"/>
              </a:spcBef>
              <a:spcAft>
                <a:spcPts val="0"/>
              </a:spcAft>
              <a:buClr>
                <a:schemeClr val="accent1"/>
              </a:buClr>
              <a:buSzPts val="3000"/>
              <a:buNone/>
              <a:defRPr sz="3000">
                <a:solidFill>
                  <a:schemeClr val="accent1"/>
                </a:solidFill>
              </a:defRPr>
            </a:lvl7pPr>
            <a:lvl8pPr lvl="7" algn="ctr" rtl="0">
              <a:spcBef>
                <a:spcPts val="800"/>
              </a:spcBef>
              <a:spcAft>
                <a:spcPts val="0"/>
              </a:spcAft>
              <a:buClr>
                <a:schemeClr val="accent1"/>
              </a:buClr>
              <a:buSzPts val="3000"/>
              <a:buNone/>
              <a:defRPr sz="3000">
                <a:solidFill>
                  <a:schemeClr val="accent1"/>
                </a:solidFill>
              </a:defRPr>
            </a:lvl8pPr>
            <a:lvl9pPr lvl="8" algn="ctr" rtl="0">
              <a:spcBef>
                <a:spcPts val="800"/>
              </a:spcBef>
              <a:spcAft>
                <a:spcPts val="800"/>
              </a:spcAft>
              <a:buClr>
                <a:schemeClr val="accent1"/>
              </a:buClr>
              <a:buSzPts val="3000"/>
              <a:buNone/>
              <a:defRPr sz="30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27" name="Google Shape;27;p5"/>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1080050" y="1201548"/>
            <a:ext cx="6984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9" name="Google Shape;29;p5"/>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0" name="Google Shape;30;p5"/>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33" name="Google Shape;33;p6"/>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6"/>
          <p:cNvSpPr txBox="1">
            <a:spLocks noGrp="1"/>
          </p:cNvSpPr>
          <p:nvPr>
            <p:ph type="body" idx="1"/>
          </p:nvPr>
        </p:nvSpPr>
        <p:spPr>
          <a:xfrm>
            <a:off x="855275" y="1201550"/>
            <a:ext cx="3473100" cy="2999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body" idx="2"/>
          </p:nvPr>
        </p:nvSpPr>
        <p:spPr>
          <a:xfrm>
            <a:off x="4815599" y="1201550"/>
            <a:ext cx="3473100" cy="2999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6" name="Google Shape;36;p6"/>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7" name="Google Shape;37;p6"/>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otally blank">
  <p:cSld name="BLANK_1">
    <p:spTree>
      <p:nvGrpSpPr>
        <p:cNvPr id="1" name="Shape 58"/>
        <p:cNvGrpSpPr/>
        <p:nvPr/>
      </p:nvGrpSpPr>
      <p:grpSpPr>
        <a:xfrm>
          <a:off x="0" y="0"/>
          <a:ext cx="0" cy="0"/>
          <a:chOff x="0" y="0"/>
          <a:chExt cx="0" cy="0"/>
        </a:xfrm>
      </p:grpSpPr>
      <p:sp>
        <p:nvSpPr>
          <p:cNvPr id="59" name="Google Shape;59;p11"/>
          <p:cNvSpPr txBox="1">
            <a:spLocks noGrp="1"/>
          </p:cNvSpPr>
          <p:nvPr>
            <p:ph type="sldNum" idx="12"/>
          </p:nvPr>
        </p:nvSpPr>
        <p:spPr>
          <a:xfrm>
            <a:off x="4297650" y="4465974"/>
            <a:ext cx="548700" cy="677400"/>
          </a:xfrm>
          <a:prstGeom prst="rect">
            <a:avLst/>
          </a:prstGeom>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7">
            <a:alphaModFix/>
          </a:blip>
          <a:stretch>
            <a:fillRect/>
          </a:stretch>
        </p:blipFill>
        <p:spPr>
          <a:xfrm>
            <a:off x="50" y="0"/>
            <a:ext cx="9144000" cy="5143500"/>
          </a:xfrm>
          <a:prstGeom prst="rect">
            <a:avLst/>
          </a:prstGeom>
          <a:noFill/>
          <a:ln>
            <a:noFill/>
          </a:ln>
        </p:spPr>
      </p:pic>
      <p:sp>
        <p:nvSpPr>
          <p:cNvPr id="7" name="Google Shape;7;p1"/>
          <p:cNvSpPr txBox="1">
            <a:spLocks noGrp="1"/>
          </p:cNvSpPr>
          <p:nvPr>
            <p:ph type="title"/>
          </p:nvPr>
        </p:nvSpPr>
        <p:spPr>
          <a:xfrm>
            <a:off x="1080050" y="531200"/>
            <a:ext cx="6984000" cy="3963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1pPr>
            <a:lvl2pPr lvl="1"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2pPr>
            <a:lvl3pPr lvl="2"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3pPr>
            <a:lvl4pPr lvl="3"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4pPr>
            <a:lvl5pPr lvl="4"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5pPr>
            <a:lvl6pPr lvl="5"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6pPr>
            <a:lvl7pPr lvl="6"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7pPr>
            <a:lvl8pPr lvl="7"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8pPr>
            <a:lvl9pPr lvl="8"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9pPr>
          </a:lstStyle>
          <a:p>
            <a:endParaRPr/>
          </a:p>
        </p:txBody>
      </p:sp>
      <p:sp>
        <p:nvSpPr>
          <p:cNvPr id="8" name="Google Shape;8;p1"/>
          <p:cNvSpPr txBox="1">
            <a:spLocks noGrp="1"/>
          </p:cNvSpPr>
          <p:nvPr>
            <p:ph type="body" idx="1"/>
          </p:nvPr>
        </p:nvSpPr>
        <p:spPr>
          <a:xfrm>
            <a:off x="1080050" y="1201548"/>
            <a:ext cx="6984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Bellota Text Light"/>
              <a:buChar char="⬩"/>
              <a:defRPr sz="2400">
                <a:solidFill>
                  <a:schemeClr val="dk1"/>
                </a:solidFill>
                <a:latin typeface="Bellota Text Light"/>
                <a:ea typeface="Bellota Text Light"/>
                <a:cs typeface="Bellota Text Light"/>
                <a:sym typeface="Bellota Text Light"/>
              </a:defRPr>
            </a:lvl1pPr>
            <a:lvl2pPr marL="914400" lvl="1" indent="-381000" rtl="0">
              <a:lnSpc>
                <a:spcPct val="115000"/>
              </a:lnSpc>
              <a:spcBef>
                <a:spcPts val="800"/>
              </a:spcBef>
              <a:spcAft>
                <a:spcPts val="0"/>
              </a:spcAft>
              <a:buClr>
                <a:schemeClr val="accent5"/>
              </a:buClr>
              <a:buSzPts val="2400"/>
              <a:buFont typeface="Bellota Text Light"/>
              <a:buChar char="◇"/>
              <a:defRPr sz="2400">
                <a:solidFill>
                  <a:schemeClr val="dk1"/>
                </a:solidFill>
                <a:latin typeface="Bellota Text Light"/>
                <a:ea typeface="Bellota Text Light"/>
                <a:cs typeface="Bellota Text Light"/>
                <a:sym typeface="Bellota Text Light"/>
              </a:defRPr>
            </a:lvl2pPr>
            <a:lvl3pPr marL="1371600" lvl="2" indent="-381000" rtl="0">
              <a:lnSpc>
                <a:spcPct val="115000"/>
              </a:lnSpc>
              <a:spcBef>
                <a:spcPts val="800"/>
              </a:spcBef>
              <a:spcAft>
                <a:spcPts val="0"/>
              </a:spcAft>
              <a:buClr>
                <a:schemeClr val="accent1"/>
              </a:buClr>
              <a:buSzPts val="2400"/>
              <a:buFont typeface="Bellota Text Light"/>
              <a:buChar char="■"/>
              <a:defRPr sz="2400">
                <a:solidFill>
                  <a:schemeClr val="dk1"/>
                </a:solidFill>
                <a:latin typeface="Bellota Text Light"/>
                <a:ea typeface="Bellota Text Light"/>
                <a:cs typeface="Bellota Text Light"/>
                <a:sym typeface="Bellota Text Light"/>
              </a:defRPr>
            </a:lvl3pPr>
            <a:lvl4pPr marL="1828800" lvl="3"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4pPr>
            <a:lvl5pPr marL="2286000" lvl="4"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5pPr>
            <a:lvl6pPr marL="2743200" lvl="5"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6pPr>
            <a:lvl7pPr marL="3200400" lvl="6"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7pPr>
            <a:lvl8pPr marL="3657600" lvl="7"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8pPr>
            <a:lvl9pPr marL="4114800" lvl="8" indent="-381000" rtl="0">
              <a:lnSpc>
                <a:spcPct val="115000"/>
              </a:lnSpc>
              <a:spcBef>
                <a:spcPts val="800"/>
              </a:spcBef>
              <a:spcAft>
                <a:spcPts val="80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9pPr>
          </a:lstStyle>
          <a:p>
            <a:endParaRPr/>
          </a:p>
        </p:txBody>
      </p:sp>
      <p:sp>
        <p:nvSpPr>
          <p:cNvPr id="9" name="Google Shape;9;p1"/>
          <p:cNvSpPr txBox="1">
            <a:spLocks noGrp="1"/>
          </p:cNvSpPr>
          <p:nvPr>
            <p:ph type="sldNum" idx="12"/>
          </p:nvPr>
        </p:nvSpPr>
        <p:spPr>
          <a:xfrm>
            <a:off x="4297650" y="4465974"/>
            <a:ext cx="548700" cy="6774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Satisfy"/>
                <a:ea typeface="Satisfy"/>
                <a:cs typeface="Satisfy"/>
                <a:sym typeface="Satisfy"/>
              </a:defRPr>
            </a:lvl1pPr>
            <a:lvl2pPr lvl="1" algn="ctr" rtl="0">
              <a:buNone/>
              <a:defRPr sz="1300">
                <a:solidFill>
                  <a:schemeClr val="lt1"/>
                </a:solidFill>
                <a:latin typeface="Satisfy"/>
                <a:ea typeface="Satisfy"/>
                <a:cs typeface="Satisfy"/>
                <a:sym typeface="Satisfy"/>
              </a:defRPr>
            </a:lvl2pPr>
            <a:lvl3pPr lvl="2" algn="ctr" rtl="0">
              <a:buNone/>
              <a:defRPr sz="1300">
                <a:solidFill>
                  <a:schemeClr val="lt1"/>
                </a:solidFill>
                <a:latin typeface="Satisfy"/>
                <a:ea typeface="Satisfy"/>
                <a:cs typeface="Satisfy"/>
                <a:sym typeface="Satisfy"/>
              </a:defRPr>
            </a:lvl3pPr>
            <a:lvl4pPr lvl="3" algn="ctr" rtl="0">
              <a:buNone/>
              <a:defRPr sz="1300">
                <a:solidFill>
                  <a:schemeClr val="lt1"/>
                </a:solidFill>
                <a:latin typeface="Satisfy"/>
                <a:ea typeface="Satisfy"/>
                <a:cs typeface="Satisfy"/>
                <a:sym typeface="Satisfy"/>
              </a:defRPr>
            </a:lvl4pPr>
            <a:lvl5pPr lvl="4" algn="ctr" rtl="0">
              <a:buNone/>
              <a:defRPr sz="1300">
                <a:solidFill>
                  <a:schemeClr val="lt1"/>
                </a:solidFill>
                <a:latin typeface="Satisfy"/>
                <a:ea typeface="Satisfy"/>
                <a:cs typeface="Satisfy"/>
                <a:sym typeface="Satisfy"/>
              </a:defRPr>
            </a:lvl5pPr>
            <a:lvl6pPr lvl="5" algn="ctr" rtl="0">
              <a:buNone/>
              <a:defRPr sz="1300">
                <a:solidFill>
                  <a:schemeClr val="lt1"/>
                </a:solidFill>
                <a:latin typeface="Satisfy"/>
                <a:ea typeface="Satisfy"/>
                <a:cs typeface="Satisfy"/>
                <a:sym typeface="Satisfy"/>
              </a:defRPr>
            </a:lvl6pPr>
            <a:lvl7pPr lvl="6" algn="ctr" rtl="0">
              <a:buNone/>
              <a:defRPr sz="1300">
                <a:solidFill>
                  <a:schemeClr val="lt1"/>
                </a:solidFill>
                <a:latin typeface="Satisfy"/>
                <a:ea typeface="Satisfy"/>
                <a:cs typeface="Satisfy"/>
                <a:sym typeface="Satisfy"/>
              </a:defRPr>
            </a:lvl7pPr>
            <a:lvl8pPr lvl="7" algn="ctr" rtl="0">
              <a:buNone/>
              <a:defRPr sz="1300">
                <a:solidFill>
                  <a:schemeClr val="lt1"/>
                </a:solidFill>
                <a:latin typeface="Satisfy"/>
                <a:ea typeface="Satisfy"/>
                <a:cs typeface="Satisfy"/>
                <a:sym typeface="Satisfy"/>
              </a:defRPr>
            </a:lvl8pPr>
            <a:lvl9pPr lvl="8" algn="ctr" rtl="0">
              <a:buNone/>
              <a:defRPr sz="1300">
                <a:solidFill>
                  <a:schemeClr val="lt1"/>
                </a:solidFill>
                <a:latin typeface="Satisfy"/>
                <a:ea typeface="Satisfy"/>
                <a:cs typeface="Satisfy"/>
                <a:sym typeface="Satisf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6.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1914900" y="1346747"/>
            <a:ext cx="5383500" cy="1736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500" dirty="0"/>
              <a:t>A2Z Online Food Recipe Portal Business Plan</a:t>
            </a:r>
            <a:endParaRPr sz="4500" dirty="0"/>
          </a:p>
        </p:txBody>
      </p:sp>
      <p:sp>
        <p:nvSpPr>
          <p:cNvPr id="2" name="Google Shape;64;p12">
            <a:extLst>
              <a:ext uri="{FF2B5EF4-FFF2-40B4-BE49-F238E27FC236}">
                <a16:creationId xmlns:a16="http://schemas.microsoft.com/office/drawing/2014/main" id="{E3064216-361A-2947-F75E-8BBDD1C02DF5}"/>
              </a:ext>
            </a:extLst>
          </p:cNvPr>
          <p:cNvSpPr txBox="1">
            <a:spLocks/>
          </p:cNvSpPr>
          <p:nvPr/>
        </p:nvSpPr>
        <p:spPr>
          <a:xfrm>
            <a:off x="1914900" y="2214797"/>
            <a:ext cx="5383500" cy="1736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2"/>
              </a:buClr>
              <a:buSzPts val="5000"/>
              <a:buFont typeface="Satisfy"/>
              <a:buNone/>
              <a:defRPr sz="5000" b="0" i="0" u="none" strike="noStrike" cap="none">
                <a:solidFill>
                  <a:schemeClr val="lt2"/>
                </a:solidFill>
                <a:latin typeface="Satisfy"/>
                <a:ea typeface="Satisfy"/>
                <a:cs typeface="Satisfy"/>
                <a:sym typeface="Satisfy"/>
              </a:defRPr>
            </a:lvl1pPr>
            <a:lvl2pPr marR="0" lvl="1" algn="ctr" rtl="0">
              <a:lnSpc>
                <a:spcPct val="90000"/>
              </a:lnSpc>
              <a:spcBef>
                <a:spcPts val="0"/>
              </a:spcBef>
              <a:spcAft>
                <a:spcPts val="0"/>
              </a:spcAft>
              <a:buClr>
                <a:schemeClr val="lt2"/>
              </a:buClr>
              <a:buSzPts val="5000"/>
              <a:buFont typeface="Satisfy"/>
              <a:buNone/>
              <a:defRPr sz="5000" b="0" i="0" u="none" strike="noStrike" cap="none">
                <a:solidFill>
                  <a:schemeClr val="lt2"/>
                </a:solidFill>
                <a:latin typeface="Satisfy"/>
                <a:ea typeface="Satisfy"/>
                <a:cs typeface="Satisfy"/>
                <a:sym typeface="Satisfy"/>
              </a:defRPr>
            </a:lvl2pPr>
            <a:lvl3pPr marR="0" lvl="2" algn="ctr" rtl="0">
              <a:lnSpc>
                <a:spcPct val="90000"/>
              </a:lnSpc>
              <a:spcBef>
                <a:spcPts val="0"/>
              </a:spcBef>
              <a:spcAft>
                <a:spcPts val="0"/>
              </a:spcAft>
              <a:buClr>
                <a:schemeClr val="lt2"/>
              </a:buClr>
              <a:buSzPts val="5000"/>
              <a:buFont typeface="Satisfy"/>
              <a:buNone/>
              <a:defRPr sz="5000" b="0" i="0" u="none" strike="noStrike" cap="none">
                <a:solidFill>
                  <a:schemeClr val="lt2"/>
                </a:solidFill>
                <a:latin typeface="Satisfy"/>
                <a:ea typeface="Satisfy"/>
                <a:cs typeface="Satisfy"/>
                <a:sym typeface="Satisfy"/>
              </a:defRPr>
            </a:lvl3pPr>
            <a:lvl4pPr marR="0" lvl="3" algn="ctr" rtl="0">
              <a:lnSpc>
                <a:spcPct val="90000"/>
              </a:lnSpc>
              <a:spcBef>
                <a:spcPts val="0"/>
              </a:spcBef>
              <a:spcAft>
                <a:spcPts val="0"/>
              </a:spcAft>
              <a:buClr>
                <a:schemeClr val="lt2"/>
              </a:buClr>
              <a:buSzPts val="5000"/>
              <a:buFont typeface="Satisfy"/>
              <a:buNone/>
              <a:defRPr sz="5000" b="0" i="0" u="none" strike="noStrike" cap="none">
                <a:solidFill>
                  <a:schemeClr val="lt2"/>
                </a:solidFill>
                <a:latin typeface="Satisfy"/>
                <a:ea typeface="Satisfy"/>
                <a:cs typeface="Satisfy"/>
                <a:sym typeface="Satisfy"/>
              </a:defRPr>
            </a:lvl4pPr>
            <a:lvl5pPr marR="0" lvl="4" algn="ctr" rtl="0">
              <a:lnSpc>
                <a:spcPct val="90000"/>
              </a:lnSpc>
              <a:spcBef>
                <a:spcPts val="0"/>
              </a:spcBef>
              <a:spcAft>
                <a:spcPts val="0"/>
              </a:spcAft>
              <a:buClr>
                <a:schemeClr val="lt2"/>
              </a:buClr>
              <a:buSzPts val="5000"/>
              <a:buFont typeface="Satisfy"/>
              <a:buNone/>
              <a:defRPr sz="5000" b="0" i="0" u="none" strike="noStrike" cap="none">
                <a:solidFill>
                  <a:schemeClr val="lt2"/>
                </a:solidFill>
                <a:latin typeface="Satisfy"/>
                <a:ea typeface="Satisfy"/>
                <a:cs typeface="Satisfy"/>
                <a:sym typeface="Satisfy"/>
              </a:defRPr>
            </a:lvl5pPr>
            <a:lvl6pPr marR="0" lvl="5" algn="ctr" rtl="0">
              <a:lnSpc>
                <a:spcPct val="90000"/>
              </a:lnSpc>
              <a:spcBef>
                <a:spcPts val="0"/>
              </a:spcBef>
              <a:spcAft>
                <a:spcPts val="0"/>
              </a:spcAft>
              <a:buClr>
                <a:schemeClr val="lt2"/>
              </a:buClr>
              <a:buSzPts val="5000"/>
              <a:buFont typeface="Satisfy"/>
              <a:buNone/>
              <a:defRPr sz="5000" b="0" i="0" u="none" strike="noStrike" cap="none">
                <a:solidFill>
                  <a:schemeClr val="lt2"/>
                </a:solidFill>
                <a:latin typeface="Satisfy"/>
                <a:ea typeface="Satisfy"/>
                <a:cs typeface="Satisfy"/>
                <a:sym typeface="Satisfy"/>
              </a:defRPr>
            </a:lvl6pPr>
            <a:lvl7pPr marR="0" lvl="6" algn="ctr" rtl="0">
              <a:lnSpc>
                <a:spcPct val="90000"/>
              </a:lnSpc>
              <a:spcBef>
                <a:spcPts val="0"/>
              </a:spcBef>
              <a:spcAft>
                <a:spcPts val="0"/>
              </a:spcAft>
              <a:buClr>
                <a:schemeClr val="lt2"/>
              </a:buClr>
              <a:buSzPts val="5000"/>
              <a:buFont typeface="Satisfy"/>
              <a:buNone/>
              <a:defRPr sz="5000" b="0" i="0" u="none" strike="noStrike" cap="none">
                <a:solidFill>
                  <a:schemeClr val="lt2"/>
                </a:solidFill>
                <a:latin typeface="Satisfy"/>
                <a:ea typeface="Satisfy"/>
                <a:cs typeface="Satisfy"/>
                <a:sym typeface="Satisfy"/>
              </a:defRPr>
            </a:lvl7pPr>
            <a:lvl8pPr marR="0" lvl="7" algn="ctr" rtl="0">
              <a:lnSpc>
                <a:spcPct val="90000"/>
              </a:lnSpc>
              <a:spcBef>
                <a:spcPts val="0"/>
              </a:spcBef>
              <a:spcAft>
                <a:spcPts val="0"/>
              </a:spcAft>
              <a:buClr>
                <a:schemeClr val="lt2"/>
              </a:buClr>
              <a:buSzPts val="5000"/>
              <a:buFont typeface="Satisfy"/>
              <a:buNone/>
              <a:defRPr sz="5000" b="0" i="0" u="none" strike="noStrike" cap="none">
                <a:solidFill>
                  <a:schemeClr val="lt2"/>
                </a:solidFill>
                <a:latin typeface="Satisfy"/>
                <a:ea typeface="Satisfy"/>
                <a:cs typeface="Satisfy"/>
                <a:sym typeface="Satisfy"/>
              </a:defRPr>
            </a:lvl8pPr>
            <a:lvl9pPr marR="0" lvl="8" algn="ctr" rtl="0">
              <a:lnSpc>
                <a:spcPct val="90000"/>
              </a:lnSpc>
              <a:spcBef>
                <a:spcPts val="0"/>
              </a:spcBef>
              <a:spcAft>
                <a:spcPts val="0"/>
              </a:spcAft>
              <a:buClr>
                <a:schemeClr val="lt2"/>
              </a:buClr>
              <a:buSzPts val="5000"/>
              <a:buFont typeface="Satisfy"/>
              <a:buNone/>
              <a:defRPr sz="5000" b="0" i="0" u="none" strike="noStrike" cap="none">
                <a:solidFill>
                  <a:schemeClr val="lt2"/>
                </a:solidFill>
                <a:latin typeface="Satisfy"/>
                <a:ea typeface="Satisfy"/>
                <a:cs typeface="Satisfy"/>
                <a:sym typeface="Satisfy"/>
              </a:defRPr>
            </a:lvl9pPr>
          </a:lstStyle>
          <a:p>
            <a:r>
              <a:rPr lang="en-US" sz="2800" dirty="0"/>
              <a:t>Group 12</a:t>
            </a:r>
          </a:p>
        </p:txBody>
      </p:sp>
      <p:sp>
        <p:nvSpPr>
          <p:cNvPr id="4" name="TextBox 3">
            <a:extLst>
              <a:ext uri="{FF2B5EF4-FFF2-40B4-BE49-F238E27FC236}">
                <a16:creationId xmlns:a16="http://schemas.microsoft.com/office/drawing/2014/main" id="{8994E93D-8670-1631-5854-162EBE93C187}"/>
              </a:ext>
            </a:extLst>
          </p:cNvPr>
          <p:cNvSpPr txBox="1"/>
          <p:nvPr/>
        </p:nvSpPr>
        <p:spPr>
          <a:xfrm>
            <a:off x="2390988" y="3534485"/>
            <a:ext cx="4572000" cy="307777"/>
          </a:xfrm>
          <a:prstGeom prst="rect">
            <a:avLst/>
          </a:prstGeom>
          <a:noFill/>
        </p:spPr>
        <p:txBody>
          <a:bodyPr wrap="square">
            <a:spAutoFit/>
          </a:bodyPr>
          <a:lstStyle/>
          <a:p>
            <a:pPr algn="ctr"/>
            <a:r>
              <a:rPr lang="en-US" sz="1400" dirty="0"/>
              <a:t>Dec 5</a:t>
            </a:r>
            <a:r>
              <a:rPr lang="en-US" sz="1400" baseline="30000" dirty="0"/>
              <a:t>th</a:t>
            </a:r>
            <a:r>
              <a:rPr lang="en-US" sz="1400" dirty="0"/>
              <a:t>,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82465" y="545650"/>
            <a:ext cx="8379069"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Recipe views related queries for </a:t>
            </a:r>
            <a:r>
              <a:rPr lang="en" dirty="0" err="1"/>
              <a:t>customi</a:t>
            </a:r>
            <a:r>
              <a:rPr lang="en-US" dirty="0"/>
              <a:t>z</a:t>
            </a:r>
            <a:r>
              <a:rPr lang="en" dirty="0" err="1"/>
              <a:t>ing</a:t>
            </a:r>
            <a:r>
              <a:rPr lang="en" dirty="0"/>
              <a:t> and recommending content</a:t>
            </a:r>
            <a:endParaRPr dirty="0"/>
          </a:p>
        </p:txBody>
      </p:sp>
      <p:sp>
        <p:nvSpPr>
          <p:cNvPr id="98" name="Google Shape;98;p16"/>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99" name="Google Shape;99;p16"/>
          <p:cNvPicPr preferRelativeResize="0"/>
          <p:nvPr/>
        </p:nvPicPr>
        <p:blipFill rotWithShape="1">
          <a:blip r:embed="rId3">
            <a:alphaModFix/>
          </a:blip>
          <a:srcRect b="57070"/>
          <a:stretch/>
        </p:blipFill>
        <p:spPr>
          <a:xfrm>
            <a:off x="5499700" y="2812546"/>
            <a:ext cx="2514376" cy="1169350"/>
          </a:xfrm>
          <a:prstGeom prst="rect">
            <a:avLst/>
          </a:prstGeom>
          <a:noFill/>
          <a:ln>
            <a:noFill/>
          </a:ln>
        </p:spPr>
      </p:pic>
      <p:pic>
        <p:nvPicPr>
          <p:cNvPr id="100" name="Google Shape;100;p16"/>
          <p:cNvPicPr preferRelativeResize="0"/>
          <p:nvPr/>
        </p:nvPicPr>
        <p:blipFill>
          <a:blip r:embed="rId4">
            <a:alphaModFix/>
          </a:blip>
          <a:stretch>
            <a:fillRect/>
          </a:stretch>
        </p:blipFill>
        <p:spPr>
          <a:xfrm>
            <a:off x="5496738" y="1639754"/>
            <a:ext cx="2003100" cy="576005"/>
          </a:xfrm>
          <a:prstGeom prst="rect">
            <a:avLst/>
          </a:prstGeom>
          <a:noFill/>
          <a:ln>
            <a:noFill/>
          </a:ln>
        </p:spPr>
      </p:pic>
      <p:pic>
        <p:nvPicPr>
          <p:cNvPr id="101" name="Google Shape;101;p16"/>
          <p:cNvPicPr preferRelativeResize="0"/>
          <p:nvPr/>
        </p:nvPicPr>
        <p:blipFill>
          <a:blip r:embed="rId5">
            <a:alphaModFix/>
          </a:blip>
          <a:stretch>
            <a:fillRect/>
          </a:stretch>
        </p:blipFill>
        <p:spPr>
          <a:xfrm>
            <a:off x="1357139" y="3109026"/>
            <a:ext cx="2801400" cy="895924"/>
          </a:xfrm>
          <a:prstGeom prst="rect">
            <a:avLst/>
          </a:prstGeom>
          <a:noFill/>
          <a:ln>
            <a:noFill/>
          </a:ln>
        </p:spPr>
      </p:pic>
      <p:sp>
        <p:nvSpPr>
          <p:cNvPr id="102" name="Google Shape;102;p16"/>
          <p:cNvSpPr txBox="1">
            <a:spLocks noGrp="1"/>
          </p:cNvSpPr>
          <p:nvPr>
            <p:ph type="body" idx="1"/>
          </p:nvPr>
        </p:nvSpPr>
        <p:spPr>
          <a:xfrm>
            <a:off x="52206" y="2576146"/>
            <a:ext cx="4245444" cy="236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1400" b="1" dirty="0">
                <a:latin typeface="Bellota Text"/>
                <a:ea typeface="Bellota Text"/>
                <a:cs typeface="Bellota Text"/>
                <a:sym typeface="Bellota Text"/>
              </a:rPr>
              <a:t>2: Highest and lowest viewed recipes (Using JOIN, MIN and MAX functions)</a:t>
            </a:r>
          </a:p>
        </p:txBody>
      </p:sp>
      <p:sp>
        <p:nvSpPr>
          <p:cNvPr id="103" name="Google Shape;103;p16"/>
          <p:cNvSpPr txBox="1">
            <a:spLocks noGrp="1"/>
          </p:cNvSpPr>
          <p:nvPr>
            <p:ph type="body" idx="1"/>
          </p:nvPr>
        </p:nvSpPr>
        <p:spPr>
          <a:xfrm>
            <a:off x="4431323" y="1140775"/>
            <a:ext cx="4497202" cy="236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400" b="1" dirty="0">
                <a:latin typeface="Bellota Text"/>
                <a:ea typeface="Bellota Text"/>
                <a:cs typeface="Bellota Text"/>
                <a:sym typeface="Bellota Text"/>
              </a:rPr>
              <a:t>3: Recipe with the 2</a:t>
            </a:r>
            <a:r>
              <a:rPr lang="en" sz="1400" b="1" baseline="30000" dirty="0">
                <a:latin typeface="Bellota Text"/>
                <a:ea typeface="Bellota Text"/>
                <a:cs typeface="Bellota Text"/>
                <a:sym typeface="Bellota Text"/>
              </a:rPr>
              <a:t>nd</a:t>
            </a:r>
            <a:r>
              <a:rPr lang="en" sz="1400" b="1" dirty="0">
                <a:latin typeface="Bellota Text"/>
                <a:ea typeface="Bellota Text"/>
                <a:cs typeface="Bellota Text"/>
                <a:sym typeface="Bellota Text"/>
              </a:rPr>
              <a:t> highest number  of comments (Using JOIN, COUNT and DISTINCT)</a:t>
            </a:r>
            <a:endParaRPr sz="1400" b="1" dirty="0">
              <a:latin typeface="Bellota Text"/>
              <a:ea typeface="Bellota Text"/>
              <a:cs typeface="Bellota Text"/>
              <a:sym typeface="Bellota Text"/>
            </a:endParaRPr>
          </a:p>
        </p:txBody>
      </p:sp>
      <p:sp>
        <p:nvSpPr>
          <p:cNvPr id="104" name="Google Shape;104;p16"/>
          <p:cNvSpPr txBox="1">
            <a:spLocks noGrp="1"/>
          </p:cNvSpPr>
          <p:nvPr>
            <p:ph type="body" idx="1"/>
          </p:nvPr>
        </p:nvSpPr>
        <p:spPr>
          <a:xfrm>
            <a:off x="4431322" y="2269274"/>
            <a:ext cx="4651132" cy="289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400" b="1" dirty="0">
                <a:latin typeface="Bellota Text"/>
                <a:ea typeface="Bellota Text"/>
                <a:cs typeface="Bellota Text"/>
                <a:sym typeface="Bellota Text"/>
              </a:rPr>
              <a:t>4: Recipes in descending order of all time views (Using INNER JOIN and ORDER BY)</a:t>
            </a:r>
            <a:endParaRPr sz="1400" b="1" dirty="0">
              <a:latin typeface="Bellota Text"/>
              <a:ea typeface="Bellota Text"/>
              <a:cs typeface="Bellota Text"/>
              <a:sym typeface="Bellota Text"/>
            </a:endParaRPr>
          </a:p>
        </p:txBody>
      </p:sp>
      <p:pic>
        <p:nvPicPr>
          <p:cNvPr id="105" name="Google Shape;105;p16"/>
          <p:cNvPicPr preferRelativeResize="0"/>
          <p:nvPr/>
        </p:nvPicPr>
        <p:blipFill>
          <a:blip r:embed="rId6">
            <a:alphaModFix/>
          </a:blip>
          <a:stretch>
            <a:fillRect/>
          </a:stretch>
        </p:blipFill>
        <p:spPr>
          <a:xfrm>
            <a:off x="1357139" y="1620262"/>
            <a:ext cx="2514377" cy="938512"/>
          </a:xfrm>
          <a:prstGeom prst="rect">
            <a:avLst/>
          </a:prstGeom>
          <a:noFill/>
          <a:ln>
            <a:noFill/>
          </a:ln>
        </p:spPr>
      </p:pic>
      <p:sp>
        <p:nvSpPr>
          <p:cNvPr id="3" name="Google Shape;102;p16">
            <a:extLst>
              <a:ext uri="{FF2B5EF4-FFF2-40B4-BE49-F238E27FC236}">
                <a16:creationId xmlns:a16="http://schemas.microsoft.com/office/drawing/2014/main" id="{DE7641BF-A80D-445F-1117-B57294E17F63}"/>
              </a:ext>
            </a:extLst>
          </p:cNvPr>
          <p:cNvSpPr txBox="1">
            <a:spLocks/>
          </p:cNvSpPr>
          <p:nvPr/>
        </p:nvSpPr>
        <p:spPr>
          <a:xfrm>
            <a:off x="52206" y="1110614"/>
            <a:ext cx="4245444" cy="23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4"/>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1pPr>
            <a:lvl2pPr marL="914400" marR="0" lvl="1" indent="-355600" algn="l" rtl="0">
              <a:lnSpc>
                <a:spcPct val="115000"/>
              </a:lnSpc>
              <a:spcBef>
                <a:spcPts val="800"/>
              </a:spcBef>
              <a:spcAft>
                <a:spcPts val="0"/>
              </a:spcAft>
              <a:buClr>
                <a:schemeClr val="accent5"/>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2pPr>
            <a:lvl3pPr marL="1371600" marR="0" lvl="2" indent="-355600" algn="l" rtl="0">
              <a:lnSpc>
                <a:spcPct val="115000"/>
              </a:lnSpc>
              <a:spcBef>
                <a:spcPts val="800"/>
              </a:spcBef>
              <a:spcAft>
                <a:spcPts val="0"/>
              </a:spcAft>
              <a:buClr>
                <a:schemeClr val="accent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3pPr>
            <a:lvl4pPr marL="1828800" marR="0" lvl="3"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4pPr>
            <a:lvl5pPr marL="2286000" marR="0" lvl="4"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5pPr>
            <a:lvl6pPr marL="2743200" marR="0" lvl="5"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6pPr>
            <a:lvl7pPr marL="3200400" marR="0" lvl="6"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7pPr>
            <a:lvl8pPr marL="3657600" marR="0" lvl="7"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8pPr>
            <a:lvl9pPr marL="4114800" marR="0" lvl="8" indent="-355600" algn="l" rtl="0">
              <a:lnSpc>
                <a:spcPct val="115000"/>
              </a:lnSpc>
              <a:spcBef>
                <a:spcPts val="800"/>
              </a:spcBef>
              <a:spcAft>
                <a:spcPts val="80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9pPr>
          </a:lstStyle>
          <a:p>
            <a:pPr marL="0" indent="0">
              <a:spcAft>
                <a:spcPts val="800"/>
              </a:spcAft>
              <a:buFont typeface="Bellota Text Light"/>
              <a:buNone/>
            </a:pPr>
            <a:r>
              <a:rPr lang="en-US" sz="1400" b="1" dirty="0">
                <a:latin typeface="Bellota Text"/>
                <a:ea typeface="Bellota Text"/>
                <a:cs typeface="Bellota Text"/>
                <a:sym typeface="Bellota Text"/>
              </a:rPr>
              <a:t>1: Top 5 recipes based on views last week (Using JOIN, ORDER BY and LIMIT)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6"/>
          <p:cNvSpPr txBox="1">
            <a:spLocks noGrp="1"/>
          </p:cNvSpPr>
          <p:nvPr>
            <p:ph type="title"/>
          </p:nvPr>
        </p:nvSpPr>
        <p:spPr>
          <a:xfrm>
            <a:off x="382465" y="545650"/>
            <a:ext cx="8379069"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Customer related queries for strategic initiatives </a:t>
            </a:r>
            <a:endParaRPr dirty="0"/>
          </a:p>
        </p:txBody>
      </p:sp>
      <p:sp>
        <p:nvSpPr>
          <p:cNvPr id="98" name="Google Shape;98;p16"/>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02" name="Google Shape;102;p16"/>
          <p:cNvSpPr txBox="1">
            <a:spLocks noGrp="1"/>
          </p:cNvSpPr>
          <p:nvPr>
            <p:ph type="body" idx="1"/>
          </p:nvPr>
        </p:nvSpPr>
        <p:spPr>
          <a:xfrm>
            <a:off x="52206" y="2576146"/>
            <a:ext cx="4245444" cy="236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sz="1400" b="1" dirty="0">
                <a:latin typeface="Bellota Text"/>
                <a:ea typeface="Bellota Text"/>
                <a:cs typeface="Bellota Text"/>
                <a:sym typeface="Bellota Text"/>
              </a:rPr>
              <a:t>2: Customer who subscribed in Nov 2022 (Using JOIN, BETWEEN)</a:t>
            </a:r>
          </a:p>
        </p:txBody>
      </p:sp>
      <p:sp>
        <p:nvSpPr>
          <p:cNvPr id="103" name="Google Shape;103;p16"/>
          <p:cNvSpPr txBox="1">
            <a:spLocks noGrp="1"/>
          </p:cNvSpPr>
          <p:nvPr>
            <p:ph type="body" idx="1"/>
          </p:nvPr>
        </p:nvSpPr>
        <p:spPr>
          <a:xfrm>
            <a:off x="4431323" y="1140775"/>
            <a:ext cx="4497202" cy="2364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400" b="1" dirty="0">
                <a:latin typeface="Bellota Text"/>
                <a:ea typeface="Bellota Text"/>
                <a:cs typeface="Bellota Text"/>
                <a:sym typeface="Bellota Text"/>
              </a:rPr>
              <a:t>3: Names of customers who paid by credit card (Using SUB QUERY, JOIN, IN, CONCAT)</a:t>
            </a:r>
            <a:endParaRPr sz="1400" b="1" dirty="0">
              <a:latin typeface="Bellota Text"/>
              <a:ea typeface="Bellota Text"/>
              <a:cs typeface="Bellota Text"/>
              <a:sym typeface="Bellota Text"/>
            </a:endParaRPr>
          </a:p>
        </p:txBody>
      </p:sp>
      <p:sp>
        <p:nvSpPr>
          <p:cNvPr id="104" name="Google Shape;104;p16"/>
          <p:cNvSpPr txBox="1">
            <a:spLocks noGrp="1"/>
          </p:cNvSpPr>
          <p:nvPr>
            <p:ph type="body" idx="1"/>
          </p:nvPr>
        </p:nvSpPr>
        <p:spPr>
          <a:xfrm>
            <a:off x="4440662" y="2885853"/>
            <a:ext cx="4651132" cy="289500"/>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 sz="1400" b="1" dirty="0">
                <a:latin typeface="Bellota Text"/>
                <a:ea typeface="Bellota Text"/>
                <a:cs typeface="Bellota Text"/>
                <a:sym typeface="Bellota Text"/>
              </a:rPr>
              <a:t>4: Number of free and paid customers country-wise (Using JOIN, COUNT, GROUP BY, ORDER BY)</a:t>
            </a:r>
            <a:endParaRPr sz="1400" b="1" dirty="0">
              <a:latin typeface="Bellota Text"/>
              <a:ea typeface="Bellota Text"/>
              <a:cs typeface="Bellota Text"/>
              <a:sym typeface="Bellota Text"/>
            </a:endParaRPr>
          </a:p>
        </p:txBody>
      </p:sp>
      <p:sp>
        <p:nvSpPr>
          <p:cNvPr id="3" name="Google Shape;102;p16">
            <a:extLst>
              <a:ext uri="{FF2B5EF4-FFF2-40B4-BE49-F238E27FC236}">
                <a16:creationId xmlns:a16="http://schemas.microsoft.com/office/drawing/2014/main" id="{DE7641BF-A80D-445F-1117-B57294E17F63}"/>
              </a:ext>
            </a:extLst>
          </p:cNvPr>
          <p:cNvSpPr txBox="1">
            <a:spLocks/>
          </p:cNvSpPr>
          <p:nvPr/>
        </p:nvSpPr>
        <p:spPr>
          <a:xfrm>
            <a:off x="52206" y="1110614"/>
            <a:ext cx="4245444" cy="2364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4"/>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1pPr>
            <a:lvl2pPr marL="914400" marR="0" lvl="1" indent="-355600" algn="l" rtl="0">
              <a:lnSpc>
                <a:spcPct val="115000"/>
              </a:lnSpc>
              <a:spcBef>
                <a:spcPts val="800"/>
              </a:spcBef>
              <a:spcAft>
                <a:spcPts val="0"/>
              </a:spcAft>
              <a:buClr>
                <a:schemeClr val="accent5"/>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2pPr>
            <a:lvl3pPr marL="1371600" marR="0" lvl="2" indent="-355600" algn="l" rtl="0">
              <a:lnSpc>
                <a:spcPct val="115000"/>
              </a:lnSpc>
              <a:spcBef>
                <a:spcPts val="800"/>
              </a:spcBef>
              <a:spcAft>
                <a:spcPts val="0"/>
              </a:spcAft>
              <a:buClr>
                <a:schemeClr val="accent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3pPr>
            <a:lvl4pPr marL="1828800" marR="0" lvl="3"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4pPr>
            <a:lvl5pPr marL="2286000" marR="0" lvl="4"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5pPr>
            <a:lvl6pPr marL="2743200" marR="0" lvl="5"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6pPr>
            <a:lvl7pPr marL="3200400" marR="0" lvl="6"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7pPr>
            <a:lvl8pPr marL="3657600" marR="0" lvl="7"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8pPr>
            <a:lvl9pPr marL="4114800" marR="0" lvl="8" indent="-355600" algn="l" rtl="0">
              <a:lnSpc>
                <a:spcPct val="115000"/>
              </a:lnSpc>
              <a:spcBef>
                <a:spcPts val="800"/>
              </a:spcBef>
              <a:spcAft>
                <a:spcPts val="80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9pPr>
          </a:lstStyle>
          <a:p>
            <a:pPr marL="0" indent="0">
              <a:spcAft>
                <a:spcPts val="800"/>
              </a:spcAft>
              <a:buFont typeface="Bellota Text Light"/>
              <a:buNone/>
            </a:pPr>
            <a:r>
              <a:rPr lang="en-US" sz="1400" b="1" dirty="0">
                <a:latin typeface="Bellota Text"/>
                <a:ea typeface="Bellota Text"/>
                <a:cs typeface="Bellota Text"/>
                <a:sym typeface="Bellota Text"/>
              </a:rPr>
              <a:t>1: Customers who have not uploaded any recipe yet (Using NOT IN and SUB QUERY)</a:t>
            </a:r>
          </a:p>
        </p:txBody>
      </p:sp>
      <p:pic>
        <p:nvPicPr>
          <p:cNvPr id="4" name="Picture 3">
            <a:extLst>
              <a:ext uri="{FF2B5EF4-FFF2-40B4-BE49-F238E27FC236}">
                <a16:creationId xmlns:a16="http://schemas.microsoft.com/office/drawing/2014/main" id="{84FDDC31-EF8F-110A-4EC8-DA79F8FDD2AC}"/>
              </a:ext>
            </a:extLst>
          </p:cNvPr>
          <p:cNvPicPr>
            <a:picLocks noChangeAspect="1"/>
          </p:cNvPicPr>
          <p:nvPr/>
        </p:nvPicPr>
        <p:blipFill>
          <a:blip r:embed="rId3"/>
          <a:stretch>
            <a:fillRect/>
          </a:stretch>
        </p:blipFill>
        <p:spPr>
          <a:xfrm>
            <a:off x="5500566" y="1649307"/>
            <a:ext cx="2212258" cy="1236546"/>
          </a:xfrm>
          <a:prstGeom prst="rect">
            <a:avLst/>
          </a:prstGeom>
        </p:spPr>
      </p:pic>
      <p:pic>
        <p:nvPicPr>
          <p:cNvPr id="5" name="Picture 4">
            <a:extLst>
              <a:ext uri="{FF2B5EF4-FFF2-40B4-BE49-F238E27FC236}">
                <a16:creationId xmlns:a16="http://schemas.microsoft.com/office/drawing/2014/main" id="{C05A5228-FF34-2FFD-7FC6-CF674C25A77C}"/>
              </a:ext>
            </a:extLst>
          </p:cNvPr>
          <p:cNvPicPr>
            <a:picLocks noChangeAspect="1"/>
          </p:cNvPicPr>
          <p:nvPr/>
        </p:nvPicPr>
        <p:blipFill>
          <a:blip r:embed="rId4"/>
          <a:stretch>
            <a:fillRect/>
          </a:stretch>
        </p:blipFill>
        <p:spPr>
          <a:xfrm>
            <a:off x="1553796" y="3075098"/>
            <a:ext cx="1576266" cy="1127162"/>
          </a:xfrm>
          <a:prstGeom prst="rect">
            <a:avLst/>
          </a:prstGeom>
        </p:spPr>
      </p:pic>
      <p:pic>
        <p:nvPicPr>
          <p:cNvPr id="6" name="Picture 5">
            <a:extLst>
              <a:ext uri="{FF2B5EF4-FFF2-40B4-BE49-F238E27FC236}">
                <a16:creationId xmlns:a16="http://schemas.microsoft.com/office/drawing/2014/main" id="{23528039-83F3-B2CB-8FA6-32E7C9628E6C}"/>
              </a:ext>
            </a:extLst>
          </p:cNvPr>
          <p:cNvPicPr>
            <a:picLocks noChangeAspect="1"/>
          </p:cNvPicPr>
          <p:nvPr/>
        </p:nvPicPr>
        <p:blipFill>
          <a:blip r:embed="rId5"/>
          <a:stretch>
            <a:fillRect/>
          </a:stretch>
        </p:blipFill>
        <p:spPr>
          <a:xfrm>
            <a:off x="1553796" y="1626185"/>
            <a:ext cx="1628508" cy="937846"/>
          </a:xfrm>
          <a:prstGeom prst="rect">
            <a:avLst/>
          </a:prstGeom>
        </p:spPr>
      </p:pic>
      <p:pic>
        <p:nvPicPr>
          <p:cNvPr id="7" name="Picture 6">
            <a:extLst>
              <a:ext uri="{FF2B5EF4-FFF2-40B4-BE49-F238E27FC236}">
                <a16:creationId xmlns:a16="http://schemas.microsoft.com/office/drawing/2014/main" id="{261DC82A-CE46-41EA-E8D3-E121A5067403}"/>
              </a:ext>
            </a:extLst>
          </p:cNvPr>
          <p:cNvPicPr>
            <a:picLocks noChangeAspect="1"/>
          </p:cNvPicPr>
          <p:nvPr/>
        </p:nvPicPr>
        <p:blipFill rotWithShape="1">
          <a:blip r:embed="rId6"/>
          <a:srcRect b="39567"/>
          <a:stretch/>
        </p:blipFill>
        <p:spPr>
          <a:xfrm>
            <a:off x="5500566" y="3411708"/>
            <a:ext cx="2434838" cy="753668"/>
          </a:xfrm>
          <a:prstGeom prst="rect">
            <a:avLst/>
          </a:prstGeom>
        </p:spPr>
      </p:pic>
    </p:spTree>
    <p:extLst>
      <p:ext uri="{BB962C8B-B14F-4D97-AF65-F5344CB8AC3E}">
        <p14:creationId xmlns:p14="http://schemas.microsoft.com/office/powerpoint/2010/main" val="860152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080000" y="632037"/>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Customized stored functions to serve our customers better</a:t>
            </a:r>
            <a:endParaRPr dirty="0"/>
          </a:p>
        </p:txBody>
      </p:sp>
      <p:sp>
        <p:nvSpPr>
          <p:cNvPr id="111" name="Google Shape;111;p17"/>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4" name="Google Shape;112;p17">
            <a:extLst>
              <a:ext uri="{FF2B5EF4-FFF2-40B4-BE49-F238E27FC236}">
                <a16:creationId xmlns:a16="http://schemas.microsoft.com/office/drawing/2014/main" id="{83CDA141-4B0A-534D-3C40-564D9BCC99D2}"/>
              </a:ext>
            </a:extLst>
          </p:cNvPr>
          <p:cNvSpPr txBox="1"/>
          <p:nvPr/>
        </p:nvSpPr>
        <p:spPr>
          <a:xfrm>
            <a:off x="3618457" y="994690"/>
            <a:ext cx="40707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ellota Text"/>
                <a:ea typeface="Bellota Text"/>
                <a:cs typeface="Bellota Text"/>
                <a:sym typeface="Bellota Text"/>
              </a:rPr>
              <a:t>1: Customer tier based on recipes uploads count </a:t>
            </a:r>
            <a:endParaRPr dirty="0">
              <a:latin typeface="Bellota Text"/>
              <a:ea typeface="Bellota Text"/>
              <a:cs typeface="Bellota Text"/>
              <a:sym typeface="Bellota Text"/>
            </a:endParaRPr>
          </a:p>
        </p:txBody>
      </p:sp>
      <p:pic>
        <p:nvPicPr>
          <p:cNvPr id="5" name="Google Shape;113;p17">
            <a:extLst>
              <a:ext uri="{FF2B5EF4-FFF2-40B4-BE49-F238E27FC236}">
                <a16:creationId xmlns:a16="http://schemas.microsoft.com/office/drawing/2014/main" id="{63C40E2A-1192-BFAA-9C6C-B507A4044CA2}"/>
              </a:ext>
            </a:extLst>
          </p:cNvPr>
          <p:cNvPicPr preferRelativeResize="0"/>
          <p:nvPr/>
        </p:nvPicPr>
        <p:blipFill>
          <a:blip r:embed="rId3">
            <a:alphaModFix/>
          </a:blip>
          <a:stretch>
            <a:fillRect/>
          </a:stretch>
        </p:blipFill>
        <p:spPr>
          <a:xfrm>
            <a:off x="3895725" y="1435244"/>
            <a:ext cx="1619250" cy="457200"/>
          </a:xfrm>
          <a:prstGeom prst="rect">
            <a:avLst/>
          </a:prstGeom>
          <a:noFill/>
          <a:ln>
            <a:noFill/>
          </a:ln>
        </p:spPr>
      </p:pic>
      <p:pic>
        <p:nvPicPr>
          <p:cNvPr id="6" name="Google Shape;114;p17">
            <a:extLst>
              <a:ext uri="{FF2B5EF4-FFF2-40B4-BE49-F238E27FC236}">
                <a16:creationId xmlns:a16="http://schemas.microsoft.com/office/drawing/2014/main" id="{A81C462E-CDBB-C66F-D931-EC6D346A7E3C}"/>
              </a:ext>
            </a:extLst>
          </p:cNvPr>
          <p:cNvPicPr preferRelativeResize="0"/>
          <p:nvPr/>
        </p:nvPicPr>
        <p:blipFill>
          <a:blip r:embed="rId4">
            <a:alphaModFix/>
          </a:blip>
          <a:stretch>
            <a:fillRect/>
          </a:stretch>
        </p:blipFill>
        <p:spPr>
          <a:xfrm>
            <a:off x="5042800" y="1973394"/>
            <a:ext cx="1495425" cy="495300"/>
          </a:xfrm>
          <a:prstGeom prst="rect">
            <a:avLst/>
          </a:prstGeom>
          <a:noFill/>
          <a:ln>
            <a:noFill/>
          </a:ln>
        </p:spPr>
      </p:pic>
      <p:pic>
        <p:nvPicPr>
          <p:cNvPr id="7" name="Google Shape;115;p17">
            <a:extLst>
              <a:ext uri="{FF2B5EF4-FFF2-40B4-BE49-F238E27FC236}">
                <a16:creationId xmlns:a16="http://schemas.microsoft.com/office/drawing/2014/main" id="{986CBDEC-6050-22E0-F582-944A440121F8}"/>
              </a:ext>
            </a:extLst>
          </p:cNvPr>
          <p:cNvPicPr preferRelativeResize="0"/>
          <p:nvPr/>
        </p:nvPicPr>
        <p:blipFill>
          <a:blip r:embed="rId5">
            <a:alphaModFix/>
          </a:blip>
          <a:stretch>
            <a:fillRect/>
          </a:stretch>
        </p:blipFill>
        <p:spPr>
          <a:xfrm>
            <a:off x="6108425" y="1435244"/>
            <a:ext cx="1533525" cy="457200"/>
          </a:xfrm>
          <a:prstGeom prst="rect">
            <a:avLst/>
          </a:prstGeom>
          <a:noFill/>
          <a:ln>
            <a:noFill/>
          </a:ln>
        </p:spPr>
      </p:pic>
      <p:pic>
        <p:nvPicPr>
          <p:cNvPr id="8" name="Google Shape;116;p17">
            <a:extLst>
              <a:ext uri="{FF2B5EF4-FFF2-40B4-BE49-F238E27FC236}">
                <a16:creationId xmlns:a16="http://schemas.microsoft.com/office/drawing/2014/main" id="{19BEF4B9-2E3C-7646-B501-6BE8C8BD4FF1}"/>
              </a:ext>
            </a:extLst>
          </p:cNvPr>
          <p:cNvPicPr preferRelativeResize="0"/>
          <p:nvPr/>
        </p:nvPicPr>
        <p:blipFill>
          <a:blip r:embed="rId6">
            <a:alphaModFix/>
          </a:blip>
          <a:stretch>
            <a:fillRect/>
          </a:stretch>
        </p:blipFill>
        <p:spPr>
          <a:xfrm>
            <a:off x="7224550" y="1973394"/>
            <a:ext cx="1524000" cy="523875"/>
          </a:xfrm>
          <a:prstGeom prst="rect">
            <a:avLst/>
          </a:prstGeom>
          <a:noFill/>
          <a:ln>
            <a:noFill/>
          </a:ln>
        </p:spPr>
      </p:pic>
      <p:graphicFrame>
        <p:nvGraphicFramePr>
          <p:cNvPr id="9" name="Google Shape;117;p17">
            <a:extLst>
              <a:ext uri="{FF2B5EF4-FFF2-40B4-BE49-F238E27FC236}">
                <a16:creationId xmlns:a16="http://schemas.microsoft.com/office/drawing/2014/main" id="{8FD9F7D7-AFFE-7EAF-FCC1-53B945A3B958}"/>
              </a:ext>
            </a:extLst>
          </p:cNvPr>
          <p:cNvGraphicFramePr/>
          <p:nvPr>
            <p:extLst>
              <p:ext uri="{D42A27DB-BD31-4B8C-83A1-F6EECF244321}">
                <p14:modId xmlns:p14="http://schemas.microsoft.com/office/powerpoint/2010/main" val="2537251412"/>
              </p:ext>
            </p:extLst>
          </p:nvPr>
        </p:nvGraphicFramePr>
        <p:xfrm>
          <a:off x="409870" y="1246923"/>
          <a:ext cx="3080325" cy="1569600"/>
        </p:xfrm>
        <a:graphic>
          <a:graphicData uri="http://schemas.openxmlformats.org/drawingml/2006/table">
            <a:tbl>
              <a:tblPr>
                <a:noFill/>
              </a:tblPr>
              <a:tblGrid>
                <a:gridCol w="1612225">
                  <a:extLst>
                    <a:ext uri="{9D8B030D-6E8A-4147-A177-3AD203B41FA5}">
                      <a16:colId xmlns:a16="http://schemas.microsoft.com/office/drawing/2014/main" val="20000"/>
                    </a:ext>
                  </a:extLst>
                </a:gridCol>
                <a:gridCol w="1468100">
                  <a:extLst>
                    <a:ext uri="{9D8B030D-6E8A-4147-A177-3AD203B41FA5}">
                      <a16:colId xmlns:a16="http://schemas.microsoft.com/office/drawing/2014/main" val="20001"/>
                    </a:ext>
                  </a:extLst>
                </a:gridCol>
              </a:tblGrid>
              <a:tr h="431515">
                <a:tc>
                  <a:txBody>
                    <a:bodyPr/>
                    <a:lstStyle/>
                    <a:p>
                      <a:pPr marL="0" lvl="0" indent="0" algn="ctr" rtl="0">
                        <a:spcBef>
                          <a:spcPts val="0"/>
                        </a:spcBef>
                        <a:spcAft>
                          <a:spcPts val="0"/>
                        </a:spcAft>
                        <a:buNone/>
                      </a:pPr>
                      <a:r>
                        <a:rPr lang="en" sz="1100"/>
                        <a:t>No. of Recipes uploaded</a:t>
                      </a:r>
                      <a:endParaRPr sz="11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gradFill>
                      <a:gsLst>
                        <a:gs pos="0">
                          <a:srgbClr val="FFF6DB"/>
                        </a:gs>
                        <a:gs pos="100000">
                          <a:srgbClr val="FAD25C"/>
                        </a:gs>
                      </a:gsLst>
                      <a:lin ang="5400012" scaled="0"/>
                    </a:gradFill>
                  </a:tcPr>
                </a:tc>
                <a:tc>
                  <a:txBody>
                    <a:bodyPr/>
                    <a:lstStyle/>
                    <a:p>
                      <a:pPr marL="0" lvl="0" indent="0" algn="ctr" rtl="0">
                        <a:spcBef>
                          <a:spcPts val="0"/>
                        </a:spcBef>
                        <a:spcAft>
                          <a:spcPts val="0"/>
                        </a:spcAft>
                        <a:buNone/>
                      </a:pPr>
                      <a:r>
                        <a:rPr lang="en" sz="1100"/>
                        <a:t>Customer Tier</a:t>
                      </a:r>
                      <a:endParaRPr sz="11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gradFill>
                      <a:gsLst>
                        <a:gs pos="0">
                          <a:srgbClr val="FFF6DB"/>
                        </a:gs>
                        <a:gs pos="100000">
                          <a:srgbClr val="FAD25C"/>
                        </a:gs>
                      </a:gsLst>
                      <a:lin ang="5400012" scaled="0"/>
                    </a:gradFill>
                  </a:tcPr>
                </a:tc>
                <a:extLst>
                  <a:ext uri="{0D108BD9-81ED-4DB2-BD59-A6C34878D82A}">
                    <a16:rowId xmlns:a16="http://schemas.microsoft.com/office/drawing/2014/main" val="10000"/>
                  </a:ext>
                </a:extLst>
              </a:tr>
              <a:tr h="291899">
                <a:tc>
                  <a:txBody>
                    <a:bodyPr/>
                    <a:lstStyle/>
                    <a:p>
                      <a:pPr marL="0" lvl="0" indent="0" algn="ctr" rtl="0">
                        <a:spcBef>
                          <a:spcPts val="0"/>
                        </a:spcBef>
                        <a:spcAft>
                          <a:spcPts val="0"/>
                        </a:spcAft>
                        <a:buNone/>
                      </a:pPr>
                      <a:r>
                        <a:rPr lang="en" sz="1100" dirty="0"/>
                        <a:t>More than 4</a:t>
                      </a:r>
                      <a:endParaRPr sz="11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Platinum</a:t>
                      </a:r>
                      <a:endParaRPr sz="11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91899">
                <a:tc>
                  <a:txBody>
                    <a:bodyPr/>
                    <a:lstStyle/>
                    <a:p>
                      <a:pPr marL="0" lvl="0" indent="0" algn="ctr" rtl="0">
                        <a:spcBef>
                          <a:spcPts val="0"/>
                        </a:spcBef>
                        <a:spcAft>
                          <a:spcPts val="0"/>
                        </a:spcAft>
                        <a:buNone/>
                      </a:pPr>
                      <a:r>
                        <a:rPr lang="en" sz="1100"/>
                        <a:t>2-4</a:t>
                      </a:r>
                      <a:endParaRPr sz="110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Gold</a:t>
                      </a:r>
                      <a:endParaRPr sz="11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91899">
                <a:tc>
                  <a:txBody>
                    <a:bodyPr/>
                    <a:lstStyle/>
                    <a:p>
                      <a:pPr marL="0" lvl="0" indent="0" algn="ctr" rtl="0">
                        <a:spcBef>
                          <a:spcPts val="0"/>
                        </a:spcBef>
                        <a:spcAft>
                          <a:spcPts val="0"/>
                        </a:spcAft>
                        <a:buNone/>
                      </a:pPr>
                      <a:r>
                        <a:rPr lang="en" sz="1100" dirty="0"/>
                        <a:t>1</a:t>
                      </a:r>
                      <a:endParaRPr sz="11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Silver</a:t>
                      </a:r>
                      <a:endParaRPr sz="1100" dirty="0"/>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0" name="Picture 9">
            <a:extLst>
              <a:ext uri="{FF2B5EF4-FFF2-40B4-BE49-F238E27FC236}">
                <a16:creationId xmlns:a16="http://schemas.microsoft.com/office/drawing/2014/main" id="{CF2483A1-BB44-557B-BBDF-24393FD3DF8C}"/>
              </a:ext>
            </a:extLst>
          </p:cNvPr>
          <p:cNvPicPr>
            <a:picLocks noChangeAspect="1"/>
          </p:cNvPicPr>
          <p:nvPr/>
        </p:nvPicPr>
        <p:blipFill>
          <a:blip r:embed="rId7"/>
          <a:stretch>
            <a:fillRect/>
          </a:stretch>
        </p:blipFill>
        <p:spPr>
          <a:xfrm>
            <a:off x="1953495" y="3304540"/>
            <a:ext cx="1536700" cy="749300"/>
          </a:xfrm>
          <a:prstGeom prst="rect">
            <a:avLst/>
          </a:prstGeom>
        </p:spPr>
      </p:pic>
      <p:pic>
        <p:nvPicPr>
          <p:cNvPr id="11" name="Picture 10">
            <a:extLst>
              <a:ext uri="{FF2B5EF4-FFF2-40B4-BE49-F238E27FC236}">
                <a16:creationId xmlns:a16="http://schemas.microsoft.com/office/drawing/2014/main" id="{907D7E51-0B8E-5D9C-131B-1765C34C7402}"/>
              </a:ext>
            </a:extLst>
          </p:cNvPr>
          <p:cNvPicPr>
            <a:picLocks noChangeAspect="1"/>
          </p:cNvPicPr>
          <p:nvPr/>
        </p:nvPicPr>
        <p:blipFill>
          <a:blip r:embed="rId8"/>
          <a:stretch>
            <a:fillRect/>
          </a:stretch>
        </p:blipFill>
        <p:spPr>
          <a:xfrm>
            <a:off x="3811961" y="3304540"/>
            <a:ext cx="1419195" cy="749300"/>
          </a:xfrm>
          <a:prstGeom prst="rect">
            <a:avLst/>
          </a:prstGeom>
        </p:spPr>
      </p:pic>
      <p:pic>
        <p:nvPicPr>
          <p:cNvPr id="12" name="Picture 11">
            <a:extLst>
              <a:ext uri="{FF2B5EF4-FFF2-40B4-BE49-F238E27FC236}">
                <a16:creationId xmlns:a16="http://schemas.microsoft.com/office/drawing/2014/main" id="{5CBA4DA9-44B2-B07E-E8CF-854DCC4FB84A}"/>
              </a:ext>
            </a:extLst>
          </p:cNvPr>
          <p:cNvPicPr>
            <a:picLocks noChangeAspect="1"/>
          </p:cNvPicPr>
          <p:nvPr/>
        </p:nvPicPr>
        <p:blipFill>
          <a:blip r:embed="rId9"/>
          <a:stretch>
            <a:fillRect/>
          </a:stretch>
        </p:blipFill>
        <p:spPr>
          <a:xfrm>
            <a:off x="5552922" y="3290092"/>
            <a:ext cx="1533525" cy="749300"/>
          </a:xfrm>
          <a:prstGeom prst="rect">
            <a:avLst/>
          </a:prstGeom>
        </p:spPr>
      </p:pic>
      <p:sp>
        <p:nvSpPr>
          <p:cNvPr id="13" name="Google Shape;112;p17">
            <a:extLst>
              <a:ext uri="{FF2B5EF4-FFF2-40B4-BE49-F238E27FC236}">
                <a16:creationId xmlns:a16="http://schemas.microsoft.com/office/drawing/2014/main" id="{9DC4D40D-85A0-A4C1-7388-4F128B2A3F42}"/>
              </a:ext>
            </a:extLst>
          </p:cNvPr>
          <p:cNvSpPr txBox="1"/>
          <p:nvPr/>
        </p:nvSpPr>
        <p:spPr>
          <a:xfrm>
            <a:off x="2638126" y="2877958"/>
            <a:ext cx="4416447"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ellota Text"/>
                <a:ea typeface="Bellota Text"/>
                <a:cs typeface="Bellota Text"/>
                <a:sym typeface="Bellota Text"/>
              </a:rPr>
              <a:t>2: Show total recipe views based on recipe id input</a:t>
            </a:r>
            <a:endParaRPr dirty="0">
              <a:latin typeface="Bellota Text"/>
              <a:ea typeface="Bellota Text"/>
              <a:cs typeface="Bellota Text"/>
              <a:sym typeface="Bellota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Stored procedure and Triggers to improve efficiency</a:t>
            </a:r>
            <a:endParaRPr dirty="0"/>
          </a:p>
        </p:txBody>
      </p:sp>
      <p:sp>
        <p:nvSpPr>
          <p:cNvPr id="119" name="Google Shape;119;p1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20" name="Google Shape;120;p18"/>
          <p:cNvSpPr txBox="1"/>
          <p:nvPr/>
        </p:nvSpPr>
        <p:spPr>
          <a:xfrm>
            <a:off x="958480" y="1146572"/>
            <a:ext cx="742352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ellota Text"/>
                <a:ea typeface="Bellota Text"/>
                <a:cs typeface="Bellota Text"/>
                <a:sym typeface="Bellota Text"/>
              </a:rPr>
              <a:t>1: Stored procedure to show the tiers of all customers by invoking </a:t>
            </a:r>
            <a:r>
              <a:rPr lang="en" dirty="0" err="1">
                <a:latin typeface="Bellota Text"/>
                <a:ea typeface="Bellota Text"/>
                <a:cs typeface="Bellota Text"/>
                <a:sym typeface="Bellota Text"/>
              </a:rPr>
              <a:t>Customer_Tier</a:t>
            </a:r>
            <a:r>
              <a:rPr lang="en" dirty="0">
                <a:latin typeface="Bellota Text"/>
                <a:ea typeface="Bellota Text"/>
                <a:cs typeface="Bellota Text"/>
                <a:sym typeface="Bellota Text"/>
              </a:rPr>
              <a:t> function and using WHILE loop</a:t>
            </a:r>
            <a:endParaRPr dirty="0">
              <a:latin typeface="Bellota Text"/>
              <a:ea typeface="Bellota Text"/>
              <a:cs typeface="Bellota Text"/>
              <a:sym typeface="Bellota Text"/>
            </a:endParaRPr>
          </a:p>
        </p:txBody>
      </p:sp>
      <p:pic>
        <p:nvPicPr>
          <p:cNvPr id="121" name="Google Shape;121;p18"/>
          <p:cNvPicPr preferRelativeResize="0"/>
          <p:nvPr/>
        </p:nvPicPr>
        <p:blipFill rotWithShape="1">
          <a:blip r:embed="rId3">
            <a:alphaModFix/>
          </a:blip>
          <a:srcRect l="4196" b="51659"/>
          <a:stretch/>
        </p:blipFill>
        <p:spPr>
          <a:xfrm>
            <a:off x="685800" y="2983924"/>
            <a:ext cx="7772400" cy="604739"/>
          </a:xfrm>
          <a:prstGeom prst="rect">
            <a:avLst/>
          </a:prstGeom>
          <a:noFill/>
          <a:ln>
            <a:noFill/>
          </a:ln>
        </p:spPr>
      </p:pic>
      <p:pic>
        <p:nvPicPr>
          <p:cNvPr id="2" name="Picture 1">
            <a:extLst>
              <a:ext uri="{FF2B5EF4-FFF2-40B4-BE49-F238E27FC236}">
                <a16:creationId xmlns:a16="http://schemas.microsoft.com/office/drawing/2014/main" id="{DDB96E47-7E49-325A-683B-B90B023FC62A}"/>
              </a:ext>
            </a:extLst>
          </p:cNvPr>
          <p:cNvPicPr>
            <a:picLocks noChangeAspect="1"/>
          </p:cNvPicPr>
          <p:nvPr/>
        </p:nvPicPr>
        <p:blipFill>
          <a:blip r:embed="rId4"/>
          <a:stretch>
            <a:fillRect/>
          </a:stretch>
        </p:blipFill>
        <p:spPr>
          <a:xfrm>
            <a:off x="685800" y="1716720"/>
            <a:ext cx="7772400" cy="604740"/>
          </a:xfrm>
          <a:prstGeom prst="rect">
            <a:avLst/>
          </a:prstGeom>
        </p:spPr>
      </p:pic>
      <p:sp>
        <p:nvSpPr>
          <p:cNvPr id="3" name="Google Shape;120;p18">
            <a:extLst>
              <a:ext uri="{FF2B5EF4-FFF2-40B4-BE49-F238E27FC236}">
                <a16:creationId xmlns:a16="http://schemas.microsoft.com/office/drawing/2014/main" id="{A594E11B-D38B-428F-F80B-75F32C73CC8C}"/>
              </a:ext>
            </a:extLst>
          </p:cNvPr>
          <p:cNvSpPr txBox="1"/>
          <p:nvPr/>
        </p:nvSpPr>
        <p:spPr>
          <a:xfrm>
            <a:off x="958480" y="2583846"/>
            <a:ext cx="742352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Bellota Text"/>
                <a:ea typeface="Bellota Text"/>
                <a:cs typeface="Bellota Text"/>
                <a:sym typeface="Bellota Text"/>
              </a:rPr>
              <a:t>2: Before update trigger to keep track of customers switching from free to paid subscription</a:t>
            </a:r>
            <a:endParaRPr dirty="0">
              <a:latin typeface="Bellota Text"/>
              <a:ea typeface="Bellota Text"/>
              <a:cs typeface="Bellota Text"/>
              <a:sym typeface="Bellota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7"/>
          <p:cNvSpPr txBox="1">
            <a:spLocks noGrp="1"/>
          </p:cNvSpPr>
          <p:nvPr>
            <p:ph type="title" idx="4294967295"/>
          </p:nvPr>
        </p:nvSpPr>
        <p:spPr>
          <a:xfrm>
            <a:off x="98380" y="1191750"/>
            <a:ext cx="322394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0" dirty="0">
                <a:solidFill>
                  <a:srgbClr val="FF0000"/>
                </a:solidFill>
              </a:rPr>
              <a:t>Don’t</a:t>
            </a:r>
            <a:r>
              <a:rPr lang="en-US" b="0" dirty="0"/>
              <a:t> Stay Hungry,</a:t>
            </a:r>
            <a:br>
              <a:rPr lang="en-US" b="0" dirty="0"/>
            </a:br>
            <a:r>
              <a:rPr lang="en-US" b="0" dirty="0">
                <a:solidFill>
                  <a:srgbClr val="FF0000"/>
                </a:solidFill>
              </a:rPr>
              <a:t>Don’t</a:t>
            </a:r>
            <a:r>
              <a:rPr lang="en-US" b="0" dirty="0"/>
              <a:t> Stay Foolish,</a:t>
            </a:r>
            <a:br>
              <a:rPr lang="en-US" b="0" dirty="0"/>
            </a:br>
            <a:r>
              <a:rPr lang="en-US" b="1" dirty="0">
                <a:solidFill>
                  <a:srgbClr val="00B050"/>
                </a:solidFill>
              </a:rPr>
              <a:t>Just log onto A2Z Recipe Portal</a:t>
            </a:r>
            <a:br>
              <a:rPr lang="en-US" dirty="0"/>
            </a:br>
            <a:br>
              <a:rPr lang="en-US" dirty="0"/>
            </a:br>
            <a:r>
              <a:rPr lang="en-US" dirty="0"/>
              <a:t>Thank you!</a:t>
            </a:r>
            <a:endParaRPr dirty="0"/>
          </a:p>
        </p:txBody>
      </p:sp>
      <p:sp>
        <p:nvSpPr>
          <p:cNvPr id="216" name="Google Shape;216;p27"/>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080000" y="592425"/>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Content flow</a:t>
            </a:r>
            <a:endParaRPr/>
          </a:p>
        </p:txBody>
      </p:sp>
      <p:sp>
        <p:nvSpPr>
          <p:cNvPr id="70" name="Google Shape;70;p13"/>
          <p:cNvSpPr txBox="1">
            <a:spLocks noGrp="1"/>
          </p:cNvSpPr>
          <p:nvPr>
            <p:ph type="body" idx="1"/>
          </p:nvPr>
        </p:nvSpPr>
        <p:spPr>
          <a:xfrm>
            <a:off x="822800" y="1148200"/>
            <a:ext cx="7818300" cy="2991900"/>
          </a:xfrm>
          <a:prstGeom prst="rect">
            <a:avLst/>
          </a:prstGeom>
        </p:spPr>
        <p:txBody>
          <a:bodyPr spcFirstLastPara="1" wrap="square" lIns="0" tIns="0" rIns="0" bIns="0" anchor="t" anchorCtr="0">
            <a:noAutofit/>
          </a:bodyPr>
          <a:lstStyle/>
          <a:p>
            <a:pPr marL="457200" lvl="0" indent="-304800" algn="l" rtl="0">
              <a:spcBef>
                <a:spcPts val="0"/>
              </a:spcBef>
              <a:spcAft>
                <a:spcPts val="0"/>
              </a:spcAft>
              <a:buSzPts val="1200"/>
              <a:buFont typeface="Bellota Text"/>
              <a:buAutoNum type="arabicPeriod"/>
            </a:pPr>
            <a:r>
              <a:rPr lang="en-US" sz="1800" b="1" dirty="0">
                <a:latin typeface="Bellota Text"/>
                <a:ea typeface="Bellota Text"/>
                <a:cs typeface="Bellota Text"/>
                <a:sym typeface="Bellota Text"/>
              </a:rPr>
              <a:t>Challenges with physical recipe books</a:t>
            </a:r>
            <a:endParaRPr sz="1800" b="1" dirty="0">
              <a:latin typeface="Bellota Text"/>
              <a:ea typeface="Bellota Text"/>
              <a:cs typeface="Bellota Text"/>
              <a:sym typeface="Bellota Text"/>
            </a:endParaRPr>
          </a:p>
          <a:p>
            <a:pPr marL="457200" lvl="0" indent="-304800" algn="l" rtl="0">
              <a:spcBef>
                <a:spcPts val="0"/>
              </a:spcBef>
              <a:spcAft>
                <a:spcPts val="0"/>
              </a:spcAft>
              <a:buSzPts val="1200"/>
              <a:buFont typeface="Bellota Text"/>
              <a:buAutoNum type="arabicPeriod"/>
            </a:pPr>
            <a:r>
              <a:rPr lang="en-US" sz="1800" b="1" dirty="0">
                <a:latin typeface="Bellota Text"/>
                <a:ea typeface="Bellota Text"/>
                <a:cs typeface="Bellota Text"/>
                <a:sym typeface="Bellota Text"/>
              </a:rPr>
              <a:t>Proposed business model</a:t>
            </a:r>
            <a:endParaRPr sz="1800" b="1" dirty="0">
              <a:latin typeface="Bellota Text"/>
              <a:ea typeface="Bellota Text"/>
              <a:cs typeface="Bellota Text"/>
              <a:sym typeface="Bellota Text"/>
            </a:endParaRPr>
          </a:p>
          <a:p>
            <a:pPr marL="457200" lvl="0" indent="-304800" algn="l" rtl="0">
              <a:spcBef>
                <a:spcPts val="0"/>
              </a:spcBef>
              <a:spcAft>
                <a:spcPts val="0"/>
              </a:spcAft>
              <a:buSzPts val="1200"/>
              <a:buFont typeface="Bellota Text"/>
              <a:buAutoNum type="arabicPeriod"/>
            </a:pPr>
            <a:r>
              <a:rPr lang="en-US" sz="1800" b="1" dirty="0">
                <a:latin typeface="Bellota Text"/>
                <a:ea typeface="Bellota Text"/>
                <a:cs typeface="Bellota Text"/>
                <a:sym typeface="Bellota Text"/>
              </a:rPr>
              <a:t>Scope of the project; EER diagram and Tables details</a:t>
            </a:r>
            <a:endParaRPr sz="1800" b="1" dirty="0">
              <a:latin typeface="Bellota Text"/>
              <a:ea typeface="Bellota Text"/>
              <a:cs typeface="Bellota Text"/>
              <a:sym typeface="Bellota Text"/>
            </a:endParaRPr>
          </a:p>
          <a:p>
            <a:pPr marL="457200" lvl="0" indent="-304800" algn="l" rtl="0">
              <a:spcBef>
                <a:spcPts val="0"/>
              </a:spcBef>
              <a:spcAft>
                <a:spcPts val="0"/>
              </a:spcAft>
              <a:buSzPts val="1200"/>
              <a:buFont typeface="Bellota Text"/>
              <a:buAutoNum type="arabicPeriod"/>
            </a:pPr>
            <a:r>
              <a:rPr lang="en-US" sz="1800" b="1" dirty="0">
                <a:latin typeface="Bellota Text"/>
                <a:ea typeface="Bellota Text"/>
                <a:cs typeface="Bellota Text"/>
                <a:sym typeface="Bellota Text"/>
              </a:rPr>
              <a:t>Examples of built-in queries outputs in the portal</a:t>
            </a:r>
          </a:p>
          <a:p>
            <a:pPr lvl="1" indent="-304800">
              <a:spcBef>
                <a:spcPts val="0"/>
              </a:spcBef>
              <a:buSzPts val="1200"/>
              <a:buFont typeface="Bellota Text"/>
              <a:buAutoNum type="arabicPeriod"/>
            </a:pPr>
            <a:r>
              <a:rPr lang="en-US" sz="1800" b="1" dirty="0">
                <a:latin typeface="Bellota Text"/>
                <a:ea typeface="Bellota Text"/>
                <a:cs typeface="Bellota Text"/>
                <a:sym typeface="Bellota Text"/>
              </a:rPr>
              <a:t>Customer friendly recipe filters queries</a:t>
            </a:r>
          </a:p>
          <a:p>
            <a:pPr lvl="1" indent="-304800">
              <a:spcBef>
                <a:spcPts val="0"/>
              </a:spcBef>
              <a:buSzPts val="1200"/>
              <a:buFont typeface="Bellota Text"/>
              <a:buAutoNum type="arabicPeriod"/>
            </a:pPr>
            <a:r>
              <a:rPr lang="en-US" sz="1800" b="1" dirty="0">
                <a:latin typeface="Bellota Text"/>
                <a:ea typeface="Bellota Text"/>
                <a:cs typeface="Bellota Text"/>
                <a:sym typeface="Bellota Text"/>
              </a:rPr>
              <a:t>Recipes feedback queries</a:t>
            </a:r>
          </a:p>
          <a:p>
            <a:pPr lvl="1" indent="-304800">
              <a:spcBef>
                <a:spcPts val="0"/>
              </a:spcBef>
              <a:buSzPts val="1200"/>
              <a:buFont typeface="Bellota Text"/>
              <a:buAutoNum type="arabicPeriod"/>
            </a:pPr>
            <a:r>
              <a:rPr lang="en-US" sz="1800" b="1" dirty="0">
                <a:latin typeface="Bellota Text"/>
                <a:ea typeface="Bellota Text"/>
                <a:cs typeface="Bellota Text"/>
                <a:sym typeface="Bellota Text"/>
              </a:rPr>
              <a:t>Customers information queries</a:t>
            </a:r>
          </a:p>
          <a:p>
            <a:pPr lvl="1" indent="-304800">
              <a:spcBef>
                <a:spcPts val="0"/>
              </a:spcBef>
              <a:buSzPts val="1200"/>
              <a:buFont typeface="Bellota Text"/>
              <a:buAutoNum type="arabicPeriod"/>
            </a:pPr>
            <a:r>
              <a:rPr lang="en-US" sz="1800" b="1" dirty="0">
                <a:latin typeface="Bellota Text"/>
                <a:ea typeface="Bellota Text"/>
                <a:cs typeface="Bellota Text"/>
                <a:sym typeface="Bellota Text"/>
              </a:rPr>
              <a:t>Customized stored functions, procedures and triggers</a:t>
            </a:r>
          </a:p>
          <a:p>
            <a:pPr lvl="1" indent="-304800">
              <a:spcBef>
                <a:spcPts val="0"/>
              </a:spcBef>
              <a:buSzPts val="1200"/>
              <a:buFont typeface="Bellota Text"/>
              <a:buAutoNum type="arabicPeriod"/>
            </a:pPr>
            <a:endParaRPr lang="en-US" sz="1800" b="1" dirty="0">
              <a:latin typeface="Bellota Text"/>
              <a:ea typeface="Bellota Text"/>
              <a:cs typeface="Bellota Text"/>
              <a:sym typeface="Bellota Text"/>
            </a:endParaRPr>
          </a:p>
          <a:p>
            <a:pPr lvl="1" indent="-304800">
              <a:spcBef>
                <a:spcPts val="0"/>
              </a:spcBef>
              <a:buSzPts val="1200"/>
              <a:buFont typeface="Bellota Text"/>
              <a:buAutoNum type="arabicPeriod"/>
            </a:pPr>
            <a:endParaRPr sz="1800" b="1" dirty="0">
              <a:latin typeface="Bellota Text"/>
              <a:ea typeface="Bellota Text"/>
              <a:cs typeface="Bellota Text"/>
              <a:sym typeface="Bellota Text"/>
            </a:endParaRPr>
          </a:p>
        </p:txBody>
      </p:sp>
      <p:sp>
        <p:nvSpPr>
          <p:cNvPr id="71" name="Google Shape;71;p1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We already have recipe books…</a:t>
            </a:r>
            <a:br>
              <a:rPr lang="en-US" dirty="0"/>
            </a:br>
            <a:r>
              <a:rPr lang="en-US" dirty="0"/>
              <a:t>Why do we need an online portal!!</a:t>
            </a:r>
            <a:endParaRPr dirty="0"/>
          </a:p>
        </p:txBody>
      </p:sp>
      <p:sp>
        <p:nvSpPr>
          <p:cNvPr id="77" name="Google Shape;77;p14"/>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78" name="Google Shape;78;p14"/>
          <p:cNvPicPr preferRelativeResize="0"/>
          <p:nvPr/>
        </p:nvPicPr>
        <p:blipFill>
          <a:blip r:embed="rId3">
            <a:alphaModFix/>
          </a:blip>
          <a:stretch>
            <a:fillRect/>
          </a:stretch>
        </p:blipFill>
        <p:spPr>
          <a:xfrm>
            <a:off x="1484269" y="1201415"/>
            <a:ext cx="1505116" cy="982290"/>
          </a:xfrm>
          <a:prstGeom prst="rect">
            <a:avLst/>
          </a:prstGeom>
          <a:noFill/>
          <a:ln>
            <a:noFill/>
          </a:ln>
        </p:spPr>
      </p:pic>
      <p:sp>
        <p:nvSpPr>
          <p:cNvPr id="4" name="TextBox 3">
            <a:extLst>
              <a:ext uri="{FF2B5EF4-FFF2-40B4-BE49-F238E27FC236}">
                <a16:creationId xmlns:a16="http://schemas.microsoft.com/office/drawing/2014/main" id="{D5498CC0-1416-BD97-E395-386FF6BD0F60}"/>
              </a:ext>
            </a:extLst>
          </p:cNvPr>
          <p:cNvSpPr txBox="1"/>
          <p:nvPr/>
        </p:nvSpPr>
        <p:spPr>
          <a:xfrm>
            <a:off x="1300810" y="2167396"/>
            <a:ext cx="1688575" cy="523220"/>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No single source for all recipes</a:t>
            </a:r>
          </a:p>
        </p:txBody>
      </p:sp>
      <p:pic>
        <p:nvPicPr>
          <p:cNvPr id="1026" name="Picture 2" descr="Antique Books Stock Photo - Download Image Now - Old Book, Book, Stack -  iStock">
            <a:extLst>
              <a:ext uri="{FF2B5EF4-FFF2-40B4-BE49-F238E27FC236}">
                <a16:creationId xmlns:a16="http://schemas.microsoft.com/office/drawing/2014/main" id="{8008348D-429C-6C11-7F57-8047D969CD3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04" b="94935" l="7736" r="92830">
                        <a14:foregroundMark x1="8113" y1="39869" x2="8113" y2="39869"/>
                        <a14:foregroundMark x1="7736" y1="80065" x2="7736" y2="80065"/>
                        <a14:foregroundMark x1="47736" y1="92974" x2="47736" y2="92974"/>
                        <a14:foregroundMark x1="76792" y1="95098" x2="76792" y2="95098"/>
                        <a14:foregroundMark x1="91321" y1="86438" x2="91321" y2="86438"/>
                        <a14:foregroundMark x1="92830" y1="84314" x2="92830" y2="84314"/>
                      </a14:backgroundRemoval>
                    </a14:imgEffect>
                  </a14:imgLayer>
                </a14:imgProps>
              </a:ext>
              <a:ext uri="{28A0092B-C50C-407E-A947-70E740481C1C}">
                <a14:useLocalDpi xmlns:a14="http://schemas.microsoft.com/office/drawing/2010/main" val="0"/>
              </a:ext>
            </a:extLst>
          </a:blip>
          <a:srcRect/>
          <a:stretch>
            <a:fillRect/>
          </a:stretch>
        </p:blipFill>
        <p:spPr bwMode="auto">
          <a:xfrm>
            <a:off x="1766553" y="2608465"/>
            <a:ext cx="930578" cy="10745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5752A0-3BDF-168F-0AC5-1DB5B8433435}"/>
              </a:ext>
            </a:extLst>
          </p:cNvPr>
          <p:cNvSpPr txBox="1"/>
          <p:nvPr/>
        </p:nvSpPr>
        <p:spPr>
          <a:xfrm>
            <a:off x="984286" y="3656597"/>
            <a:ext cx="2321621" cy="307777"/>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Difficult to maintain</a:t>
            </a:r>
          </a:p>
        </p:txBody>
      </p:sp>
      <p:pic>
        <p:nvPicPr>
          <p:cNvPr id="1028" name="Picture 4" descr="In Defense Of 'Difficult' Books | HuffPost Entertainment">
            <a:extLst>
              <a:ext uri="{FF2B5EF4-FFF2-40B4-BE49-F238E27FC236}">
                <a16:creationId xmlns:a16="http://schemas.microsoft.com/office/drawing/2014/main" id="{13E52F8D-B7CC-0872-48FB-3DB57A166A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0469" y="1029416"/>
            <a:ext cx="1498279" cy="10048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FB7F7D-6750-4619-00E0-D858111B7CAD}"/>
              </a:ext>
            </a:extLst>
          </p:cNvPr>
          <p:cNvSpPr txBox="1"/>
          <p:nvPr/>
        </p:nvSpPr>
        <p:spPr>
          <a:xfrm>
            <a:off x="6146528" y="2034263"/>
            <a:ext cx="1688575" cy="523220"/>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Difficult to filter recipes</a:t>
            </a:r>
          </a:p>
        </p:txBody>
      </p:sp>
      <p:pic>
        <p:nvPicPr>
          <p:cNvPr id="1030" name="Picture 6" descr="Collaborative Recipe Books | Newlywords">
            <a:extLst>
              <a:ext uri="{FF2B5EF4-FFF2-40B4-BE49-F238E27FC236}">
                <a16:creationId xmlns:a16="http://schemas.microsoft.com/office/drawing/2014/main" id="{91737902-A67C-DAD2-CCE4-3FBB583597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3641" y="2622253"/>
            <a:ext cx="1525107" cy="9659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ck png images | PNGWing">
            <a:extLst>
              <a:ext uri="{FF2B5EF4-FFF2-40B4-BE49-F238E27FC236}">
                <a16:creationId xmlns:a16="http://schemas.microsoft.com/office/drawing/2014/main" id="{730CACC8-7452-3102-3A07-3B81E2FD9AC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389" b="96667" l="10000" r="97778">
                        <a14:foregroundMark x1="39444" y1="20556" x2="39444" y2="20556"/>
                        <a14:foregroundMark x1="46111" y1="58056" x2="46111" y2="58056"/>
                        <a14:foregroundMark x1="80000" y1="56944" x2="80000" y2="56944"/>
                        <a14:foregroundMark x1="82778" y1="89167" x2="82778" y2="89167"/>
                        <a14:foregroundMark x1="43889" y1="89167" x2="43889" y2="89167"/>
                        <a14:foregroundMark x1="29722" y1="69444" x2="29722" y2="69444"/>
                        <a14:foregroundMark x1="85278" y1="56667" x2="85278" y2="56667"/>
                        <a14:foregroundMark x1="85556" y1="75000" x2="85556" y2="75000"/>
                        <a14:foregroundMark x1="89167" y1="91389" x2="89167" y2="91389"/>
                        <a14:foregroundMark x1="69167" y1="93333" x2="69167" y2="93333"/>
                        <a14:foregroundMark x1="53333" y1="96667" x2="53333" y2="96667"/>
                        <a14:foregroundMark x1="94167" y1="91944" x2="94167" y2="91944"/>
                        <a14:foregroundMark x1="97778" y1="88056" x2="97778" y2="88056"/>
                        <a14:foregroundMark x1="64167" y1="5000" x2="64167" y2="5000"/>
                        <a14:foregroundMark x1="63056" y1="1389" x2="63056" y2="1389"/>
                      </a14:backgroundRemoval>
                    </a14:imgEffect>
                  </a14:imgLayer>
                </a14:imgProps>
              </a:ext>
              <a:ext uri="{28A0092B-C50C-407E-A947-70E740481C1C}">
                <a14:useLocalDpi xmlns:a14="http://schemas.microsoft.com/office/drawing/2010/main" val="0"/>
              </a:ext>
            </a:extLst>
          </a:blip>
          <a:srcRect/>
          <a:stretch>
            <a:fillRect/>
          </a:stretch>
        </p:blipFill>
        <p:spPr bwMode="auto">
          <a:xfrm>
            <a:off x="6630194" y="2780867"/>
            <a:ext cx="648752" cy="6487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F4E9D4-1814-9D62-65D8-0B1C9F270C14}"/>
              </a:ext>
            </a:extLst>
          </p:cNvPr>
          <p:cNvSpPr txBox="1"/>
          <p:nvPr/>
        </p:nvSpPr>
        <p:spPr>
          <a:xfrm>
            <a:off x="5605915" y="3660840"/>
            <a:ext cx="2787386" cy="307777"/>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Recipes can’t be updated easily</a:t>
            </a:r>
          </a:p>
        </p:txBody>
      </p:sp>
      <p:sp>
        <p:nvSpPr>
          <p:cNvPr id="9" name="Google Shape;179;p23">
            <a:extLst>
              <a:ext uri="{FF2B5EF4-FFF2-40B4-BE49-F238E27FC236}">
                <a16:creationId xmlns:a16="http://schemas.microsoft.com/office/drawing/2014/main" id="{B7741519-3CD6-74B6-9D1F-8031FCA1FE01}"/>
              </a:ext>
            </a:extLst>
          </p:cNvPr>
          <p:cNvSpPr txBox="1">
            <a:spLocks/>
          </p:cNvSpPr>
          <p:nvPr/>
        </p:nvSpPr>
        <p:spPr>
          <a:xfrm>
            <a:off x="3178307" y="2780867"/>
            <a:ext cx="2787386"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1pPr>
            <a:lvl2pPr marR="0" lvl="1"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2pPr>
            <a:lvl3pPr marR="0" lvl="2"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3pPr>
            <a:lvl4pPr marR="0" lvl="3"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4pPr>
            <a:lvl5pPr marR="0" lvl="4"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5pPr>
            <a:lvl6pPr marR="0" lvl="5"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6pPr>
            <a:lvl7pPr marR="0" lvl="6"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7pPr>
            <a:lvl8pPr marR="0" lvl="7"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8pPr>
            <a:lvl9pPr marR="0" lvl="8"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9pPr>
          </a:lstStyle>
          <a:p>
            <a:r>
              <a:rPr lang="en-US" sz="2800" dirty="0"/>
              <a:t>A single online repository for recipes from all over the world with modern features like custom filters, social elements, security</a:t>
            </a:r>
          </a:p>
        </p:txBody>
      </p:sp>
      <p:cxnSp>
        <p:nvCxnSpPr>
          <p:cNvPr id="11" name="Straight Connector 10">
            <a:extLst>
              <a:ext uri="{FF2B5EF4-FFF2-40B4-BE49-F238E27FC236}">
                <a16:creationId xmlns:a16="http://schemas.microsoft.com/office/drawing/2014/main" id="{11892241-3C4B-05FB-44BB-600462F8B865}"/>
              </a:ext>
            </a:extLst>
          </p:cNvPr>
          <p:cNvCxnSpPr/>
          <p:nvPr/>
        </p:nvCxnSpPr>
        <p:spPr>
          <a:xfrm>
            <a:off x="1855177" y="246185"/>
            <a:ext cx="5336931"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1B3617E2-C491-18F9-3E45-4482506F36B1}"/>
              </a:ext>
            </a:extLst>
          </p:cNvPr>
          <p:cNvCxnSpPr>
            <a:cxnSpLocks/>
          </p:cNvCxnSpPr>
          <p:nvPr/>
        </p:nvCxnSpPr>
        <p:spPr>
          <a:xfrm>
            <a:off x="1846385" y="679940"/>
            <a:ext cx="1331922"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F653-1A2B-1E6C-A587-A6D1D59DEB7D}"/>
              </a:ext>
            </a:extLst>
          </p:cNvPr>
          <p:cNvSpPr>
            <a:spLocks noGrp="1"/>
          </p:cNvSpPr>
          <p:nvPr>
            <p:ph type="title"/>
          </p:nvPr>
        </p:nvSpPr>
        <p:spPr/>
        <p:txBody>
          <a:bodyPr/>
          <a:lstStyle/>
          <a:p>
            <a:r>
              <a:rPr lang="en-US" dirty="0"/>
              <a:t>Business Model</a:t>
            </a:r>
          </a:p>
        </p:txBody>
      </p:sp>
      <p:sp>
        <p:nvSpPr>
          <p:cNvPr id="5" name="Slide Number Placeholder 4">
            <a:extLst>
              <a:ext uri="{FF2B5EF4-FFF2-40B4-BE49-F238E27FC236}">
                <a16:creationId xmlns:a16="http://schemas.microsoft.com/office/drawing/2014/main" id="{14E17742-6989-C342-2A28-954AB4BBF56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grpSp>
        <p:nvGrpSpPr>
          <p:cNvPr id="8" name="Google Shape;1073;p52">
            <a:extLst>
              <a:ext uri="{FF2B5EF4-FFF2-40B4-BE49-F238E27FC236}">
                <a16:creationId xmlns:a16="http://schemas.microsoft.com/office/drawing/2014/main" id="{E755669B-A51A-6710-5D91-D56EE2B83A86}"/>
              </a:ext>
            </a:extLst>
          </p:cNvPr>
          <p:cNvGrpSpPr/>
          <p:nvPr/>
        </p:nvGrpSpPr>
        <p:grpSpPr>
          <a:xfrm>
            <a:off x="5465034" y="1354487"/>
            <a:ext cx="2391965" cy="2432864"/>
            <a:chOff x="10918386" y="5001164"/>
            <a:chExt cx="712518" cy="712196"/>
          </a:xfrm>
        </p:grpSpPr>
        <p:sp>
          <p:nvSpPr>
            <p:cNvPr id="12" name="Google Shape;1077;p52">
              <a:extLst>
                <a:ext uri="{FF2B5EF4-FFF2-40B4-BE49-F238E27FC236}">
                  <a16:creationId xmlns:a16="http://schemas.microsoft.com/office/drawing/2014/main" id="{6A35E444-7DD3-A4EB-DED4-7019AAE7C36D}"/>
                </a:ext>
              </a:extLst>
            </p:cNvPr>
            <p:cNvSpPr/>
            <p:nvPr/>
          </p:nvSpPr>
          <p:spPr>
            <a:xfrm>
              <a:off x="11083210" y="5164825"/>
              <a:ext cx="384286" cy="385361"/>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078;p52">
              <a:extLst>
                <a:ext uri="{FF2B5EF4-FFF2-40B4-BE49-F238E27FC236}">
                  <a16:creationId xmlns:a16="http://schemas.microsoft.com/office/drawing/2014/main" id="{3CFCCF21-BBEA-092C-459D-336A0F62007F}"/>
                </a:ext>
              </a:extLst>
            </p:cNvPr>
            <p:cNvSpPr/>
            <p:nvPr/>
          </p:nvSpPr>
          <p:spPr>
            <a:xfrm>
              <a:off x="11595623" y="5217631"/>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079;p52">
              <a:extLst>
                <a:ext uri="{FF2B5EF4-FFF2-40B4-BE49-F238E27FC236}">
                  <a16:creationId xmlns:a16="http://schemas.microsoft.com/office/drawing/2014/main" id="{3FBDF5CF-8A1F-7081-2A2B-B57F2A2BC5AA}"/>
                </a:ext>
              </a:extLst>
            </p:cNvPr>
            <p:cNvSpPr/>
            <p:nvPr/>
          </p:nvSpPr>
          <p:spPr>
            <a:xfrm>
              <a:off x="11138826" y="5678120"/>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080;p52">
              <a:extLst>
                <a:ext uri="{FF2B5EF4-FFF2-40B4-BE49-F238E27FC236}">
                  <a16:creationId xmlns:a16="http://schemas.microsoft.com/office/drawing/2014/main" id="{9BD50AB6-6BA2-9DC3-6609-F98110F5795A}"/>
                </a:ext>
              </a:extLst>
            </p:cNvPr>
            <p:cNvSpPr/>
            <p:nvPr/>
          </p:nvSpPr>
          <p:spPr>
            <a:xfrm>
              <a:off x="10925018" y="5221340"/>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081;p52">
              <a:extLst>
                <a:ext uri="{FF2B5EF4-FFF2-40B4-BE49-F238E27FC236}">
                  <a16:creationId xmlns:a16="http://schemas.microsoft.com/office/drawing/2014/main" id="{5294384D-DA94-EFE3-9CAF-DCE23046DAD8}"/>
                </a:ext>
              </a:extLst>
            </p:cNvPr>
            <p:cNvSpPr/>
            <p:nvPr/>
          </p:nvSpPr>
          <p:spPr>
            <a:xfrm>
              <a:off x="11135112" y="5007522"/>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082;p52">
              <a:extLst>
                <a:ext uri="{FF2B5EF4-FFF2-40B4-BE49-F238E27FC236}">
                  <a16:creationId xmlns:a16="http://schemas.microsoft.com/office/drawing/2014/main" id="{DD71A4E2-2614-9F81-42EE-15947021B1E0}"/>
                </a:ext>
              </a:extLst>
            </p:cNvPr>
            <p:cNvSpPr/>
            <p:nvPr/>
          </p:nvSpPr>
          <p:spPr>
            <a:xfrm>
              <a:off x="11578115" y="5458474"/>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083;p52">
              <a:extLst>
                <a:ext uri="{FF2B5EF4-FFF2-40B4-BE49-F238E27FC236}">
                  <a16:creationId xmlns:a16="http://schemas.microsoft.com/office/drawing/2014/main" id="{BCCEF8CE-9AB6-F26E-35FD-F57FA64A19E3}"/>
                </a:ext>
              </a:extLst>
            </p:cNvPr>
            <p:cNvSpPr/>
            <p:nvPr/>
          </p:nvSpPr>
          <p:spPr>
            <a:xfrm>
              <a:off x="11135112" y="5660369"/>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084;p52">
              <a:extLst>
                <a:ext uri="{FF2B5EF4-FFF2-40B4-BE49-F238E27FC236}">
                  <a16:creationId xmlns:a16="http://schemas.microsoft.com/office/drawing/2014/main" id="{17B23B1E-7D3A-698A-A272-D2FB9B5687B1}"/>
                </a:ext>
              </a:extLst>
            </p:cNvPr>
            <p:cNvSpPr/>
            <p:nvPr/>
          </p:nvSpPr>
          <p:spPr>
            <a:xfrm>
              <a:off x="10918386" y="5217631"/>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085;p52">
              <a:extLst>
                <a:ext uri="{FF2B5EF4-FFF2-40B4-BE49-F238E27FC236}">
                  <a16:creationId xmlns:a16="http://schemas.microsoft.com/office/drawing/2014/main" id="{C0D468A1-8A52-2EFB-66E2-D3E9B281062A}"/>
                </a:ext>
              </a:extLst>
            </p:cNvPr>
            <p:cNvSpPr/>
            <p:nvPr/>
          </p:nvSpPr>
          <p:spPr>
            <a:xfrm>
              <a:off x="11375979" y="5001164"/>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1" name="TextBox 20">
            <a:extLst>
              <a:ext uri="{FF2B5EF4-FFF2-40B4-BE49-F238E27FC236}">
                <a16:creationId xmlns:a16="http://schemas.microsoft.com/office/drawing/2014/main" id="{63688E15-66DD-3C2A-893B-63DC5C89D761}"/>
              </a:ext>
            </a:extLst>
          </p:cNvPr>
          <p:cNvSpPr txBox="1"/>
          <p:nvPr/>
        </p:nvSpPr>
        <p:spPr>
          <a:xfrm>
            <a:off x="4846350" y="1508968"/>
            <a:ext cx="1688575" cy="523220"/>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Customers add recipes</a:t>
            </a:r>
          </a:p>
        </p:txBody>
      </p:sp>
      <p:sp>
        <p:nvSpPr>
          <p:cNvPr id="22" name="TextBox 21">
            <a:extLst>
              <a:ext uri="{FF2B5EF4-FFF2-40B4-BE49-F238E27FC236}">
                <a16:creationId xmlns:a16="http://schemas.microsoft.com/office/drawing/2014/main" id="{2C81A3EB-3F02-2DA2-D328-F4941637C9CA}"/>
              </a:ext>
            </a:extLst>
          </p:cNvPr>
          <p:cNvSpPr txBox="1"/>
          <p:nvPr/>
        </p:nvSpPr>
        <p:spPr>
          <a:xfrm>
            <a:off x="6924103" y="1480552"/>
            <a:ext cx="1688576" cy="523220"/>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Customers consume recipes</a:t>
            </a:r>
          </a:p>
        </p:txBody>
      </p:sp>
      <p:sp>
        <p:nvSpPr>
          <p:cNvPr id="23" name="TextBox 22">
            <a:extLst>
              <a:ext uri="{FF2B5EF4-FFF2-40B4-BE49-F238E27FC236}">
                <a16:creationId xmlns:a16="http://schemas.microsoft.com/office/drawing/2014/main" id="{9A10F7A5-18E7-C3B4-AB3B-21703858C8B3}"/>
              </a:ext>
            </a:extLst>
          </p:cNvPr>
          <p:cNvSpPr txBox="1"/>
          <p:nvPr/>
        </p:nvSpPr>
        <p:spPr>
          <a:xfrm>
            <a:off x="4457700" y="3161765"/>
            <a:ext cx="1858507" cy="1015663"/>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More customers come in…</a:t>
            </a:r>
          </a:p>
          <a:p>
            <a:pPr marL="152400" lvl="0" algn="ctr" rtl="0">
              <a:spcBef>
                <a:spcPts val="0"/>
              </a:spcBef>
              <a:spcAft>
                <a:spcPts val="0"/>
              </a:spcAft>
              <a:buSzPts val="1200"/>
            </a:pPr>
            <a:r>
              <a:rPr lang="en-US" sz="1600" b="1" dirty="0">
                <a:solidFill>
                  <a:srgbClr val="FF0000"/>
                </a:solidFill>
                <a:latin typeface="Bellota Text"/>
                <a:ea typeface="Bellota Text"/>
                <a:cs typeface="Bellota Text"/>
                <a:sym typeface="Bellota Text"/>
              </a:rPr>
              <a:t>More and more paid customers</a:t>
            </a:r>
          </a:p>
        </p:txBody>
      </p:sp>
      <p:sp>
        <p:nvSpPr>
          <p:cNvPr id="24" name="TextBox 23">
            <a:extLst>
              <a:ext uri="{FF2B5EF4-FFF2-40B4-BE49-F238E27FC236}">
                <a16:creationId xmlns:a16="http://schemas.microsoft.com/office/drawing/2014/main" id="{6C94464D-1D1D-E5FD-9FE9-33E80A3C2A2F}"/>
              </a:ext>
            </a:extLst>
          </p:cNvPr>
          <p:cNvSpPr txBox="1"/>
          <p:nvPr/>
        </p:nvSpPr>
        <p:spPr>
          <a:xfrm>
            <a:off x="5932490" y="2239751"/>
            <a:ext cx="1315987" cy="738664"/>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Positive feedback loop </a:t>
            </a:r>
          </a:p>
        </p:txBody>
      </p:sp>
      <p:sp>
        <p:nvSpPr>
          <p:cNvPr id="25" name="TextBox 24">
            <a:extLst>
              <a:ext uri="{FF2B5EF4-FFF2-40B4-BE49-F238E27FC236}">
                <a16:creationId xmlns:a16="http://schemas.microsoft.com/office/drawing/2014/main" id="{86303719-4482-79BF-2727-730520D53A45}"/>
              </a:ext>
            </a:extLst>
          </p:cNvPr>
          <p:cNvSpPr txBox="1"/>
          <p:nvPr/>
        </p:nvSpPr>
        <p:spPr>
          <a:xfrm>
            <a:off x="6842463" y="3126597"/>
            <a:ext cx="2443173" cy="954107"/>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Customers engage with other like-minded people and spread positive word of mouth</a:t>
            </a:r>
          </a:p>
        </p:txBody>
      </p:sp>
      <p:sp>
        <p:nvSpPr>
          <p:cNvPr id="26" name="Google Shape;677;p51">
            <a:extLst>
              <a:ext uri="{FF2B5EF4-FFF2-40B4-BE49-F238E27FC236}">
                <a16:creationId xmlns:a16="http://schemas.microsoft.com/office/drawing/2014/main" id="{CC210CFC-7110-D9CD-C82A-D39AA5F98337}"/>
              </a:ext>
            </a:extLst>
          </p:cNvPr>
          <p:cNvSpPr/>
          <p:nvPr/>
        </p:nvSpPr>
        <p:spPr>
          <a:xfrm>
            <a:off x="3659475" y="1323760"/>
            <a:ext cx="715539" cy="677399"/>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Rectangle 26">
            <a:extLst>
              <a:ext uri="{FF2B5EF4-FFF2-40B4-BE49-F238E27FC236}">
                <a16:creationId xmlns:a16="http://schemas.microsoft.com/office/drawing/2014/main" id="{3296DB97-C223-4774-106F-A85B4E45799E}"/>
              </a:ext>
            </a:extLst>
          </p:cNvPr>
          <p:cNvSpPr/>
          <p:nvPr/>
        </p:nvSpPr>
        <p:spPr>
          <a:xfrm>
            <a:off x="1655495" y="2450341"/>
            <a:ext cx="2973309" cy="4499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Bellota Text"/>
                <a:ea typeface="Bellota Text"/>
                <a:cs typeface="Bellota Text"/>
                <a:sym typeface="Bellota Text"/>
              </a:rPr>
              <a:t>Recipes platform</a:t>
            </a:r>
            <a:endParaRPr lang="en-US" dirty="0"/>
          </a:p>
        </p:txBody>
      </p:sp>
      <p:sp>
        <p:nvSpPr>
          <p:cNvPr id="28" name="Google Shape;677;p51">
            <a:extLst>
              <a:ext uri="{FF2B5EF4-FFF2-40B4-BE49-F238E27FC236}">
                <a16:creationId xmlns:a16="http://schemas.microsoft.com/office/drawing/2014/main" id="{A114DBFC-D2A7-F5C6-CEBA-4BC4DF8B623D}"/>
              </a:ext>
            </a:extLst>
          </p:cNvPr>
          <p:cNvSpPr/>
          <p:nvPr/>
        </p:nvSpPr>
        <p:spPr>
          <a:xfrm>
            <a:off x="1886587" y="1323760"/>
            <a:ext cx="715539" cy="677399"/>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7;p51">
            <a:extLst>
              <a:ext uri="{FF2B5EF4-FFF2-40B4-BE49-F238E27FC236}">
                <a16:creationId xmlns:a16="http://schemas.microsoft.com/office/drawing/2014/main" id="{9A5FB463-DA14-040E-DF40-5BB7F5124AB4}"/>
              </a:ext>
            </a:extLst>
          </p:cNvPr>
          <p:cNvSpPr/>
          <p:nvPr/>
        </p:nvSpPr>
        <p:spPr>
          <a:xfrm>
            <a:off x="2779286" y="1326365"/>
            <a:ext cx="715539" cy="677399"/>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677;p51">
            <a:extLst>
              <a:ext uri="{FF2B5EF4-FFF2-40B4-BE49-F238E27FC236}">
                <a16:creationId xmlns:a16="http://schemas.microsoft.com/office/drawing/2014/main" id="{B353EA96-3806-44F1-11FF-F83A54E620B7}"/>
              </a:ext>
            </a:extLst>
          </p:cNvPr>
          <p:cNvSpPr/>
          <p:nvPr/>
        </p:nvSpPr>
        <p:spPr>
          <a:xfrm>
            <a:off x="3656983" y="3328271"/>
            <a:ext cx="715539" cy="677399"/>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51">
            <a:extLst>
              <a:ext uri="{FF2B5EF4-FFF2-40B4-BE49-F238E27FC236}">
                <a16:creationId xmlns:a16="http://schemas.microsoft.com/office/drawing/2014/main" id="{13CB4245-2F29-76F6-B723-CB4269B0A82A}"/>
              </a:ext>
            </a:extLst>
          </p:cNvPr>
          <p:cNvSpPr/>
          <p:nvPr/>
        </p:nvSpPr>
        <p:spPr>
          <a:xfrm>
            <a:off x="1884095" y="3328271"/>
            <a:ext cx="715539" cy="677399"/>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7;p51">
            <a:extLst>
              <a:ext uri="{FF2B5EF4-FFF2-40B4-BE49-F238E27FC236}">
                <a16:creationId xmlns:a16="http://schemas.microsoft.com/office/drawing/2014/main" id="{65E1C46E-7D2E-BB01-29E3-63D3235B30DE}"/>
              </a:ext>
            </a:extLst>
          </p:cNvPr>
          <p:cNvSpPr/>
          <p:nvPr/>
        </p:nvSpPr>
        <p:spPr>
          <a:xfrm>
            <a:off x="2776794" y="3330876"/>
            <a:ext cx="715539" cy="677399"/>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Up-Down Arrow 34">
            <a:extLst>
              <a:ext uri="{FF2B5EF4-FFF2-40B4-BE49-F238E27FC236}">
                <a16:creationId xmlns:a16="http://schemas.microsoft.com/office/drawing/2014/main" id="{7E40CDD1-3C93-2C83-6315-31C30EE41BFA}"/>
              </a:ext>
            </a:extLst>
          </p:cNvPr>
          <p:cNvSpPr/>
          <p:nvPr/>
        </p:nvSpPr>
        <p:spPr>
          <a:xfrm>
            <a:off x="3037848" y="2937069"/>
            <a:ext cx="193430" cy="36581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Down Arrow 35">
            <a:extLst>
              <a:ext uri="{FF2B5EF4-FFF2-40B4-BE49-F238E27FC236}">
                <a16:creationId xmlns:a16="http://schemas.microsoft.com/office/drawing/2014/main" id="{257D3C6C-C410-650A-218F-C953025D3C08}"/>
              </a:ext>
            </a:extLst>
          </p:cNvPr>
          <p:cNvSpPr/>
          <p:nvPr/>
        </p:nvSpPr>
        <p:spPr>
          <a:xfrm>
            <a:off x="3926838" y="2931389"/>
            <a:ext cx="193430" cy="36581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Down Arrow 36">
            <a:extLst>
              <a:ext uri="{FF2B5EF4-FFF2-40B4-BE49-F238E27FC236}">
                <a16:creationId xmlns:a16="http://schemas.microsoft.com/office/drawing/2014/main" id="{00416B68-E1EA-7F27-D800-0A18C5875AD6}"/>
              </a:ext>
            </a:extLst>
          </p:cNvPr>
          <p:cNvSpPr/>
          <p:nvPr/>
        </p:nvSpPr>
        <p:spPr>
          <a:xfrm>
            <a:off x="2169594" y="2931388"/>
            <a:ext cx="193430" cy="36581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a:extLst>
              <a:ext uri="{FF2B5EF4-FFF2-40B4-BE49-F238E27FC236}">
                <a16:creationId xmlns:a16="http://schemas.microsoft.com/office/drawing/2014/main" id="{3916B2C5-D1EC-72BF-DD8F-0F13B81D9D98}"/>
              </a:ext>
            </a:extLst>
          </p:cNvPr>
          <p:cNvSpPr/>
          <p:nvPr/>
        </p:nvSpPr>
        <p:spPr>
          <a:xfrm>
            <a:off x="2174086" y="2035522"/>
            <a:ext cx="193430" cy="36581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a:extLst>
              <a:ext uri="{FF2B5EF4-FFF2-40B4-BE49-F238E27FC236}">
                <a16:creationId xmlns:a16="http://schemas.microsoft.com/office/drawing/2014/main" id="{BFA5C3BF-496F-C596-5007-FE5425E24B8E}"/>
              </a:ext>
            </a:extLst>
          </p:cNvPr>
          <p:cNvSpPr/>
          <p:nvPr/>
        </p:nvSpPr>
        <p:spPr>
          <a:xfrm>
            <a:off x="3037848" y="2031253"/>
            <a:ext cx="193430" cy="36581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Down Arrow 39">
            <a:extLst>
              <a:ext uri="{FF2B5EF4-FFF2-40B4-BE49-F238E27FC236}">
                <a16:creationId xmlns:a16="http://schemas.microsoft.com/office/drawing/2014/main" id="{07755524-C9EC-8657-E430-F57DD9246C73}"/>
              </a:ext>
            </a:extLst>
          </p:cNvPr>
          <p:cNvSpPr/>
          <p:nvPr/>
        </p:nvSpPr>
        <p:spPr>
          <a:xfrm>
            <a:off x="3928626" y="2031972"/>
            <a:ext cx="193430" cy="36581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6B7BDF07-292C-CA1C-4C01-6DC5AFB0BD63}"/>
              </a:ext>
            </a:extLst>
          </p:cNvPr>
          <p:cNvCxnSpPr>
            <a:cxnSpLocks/>
          </p:cNvCxnSpPr>
          <p:nvPr/>
        </p:nvCxnSpPr>
        <p:spPr>
          <a:xfrm flipH="1">
            <a:off x="1298811" y="2214158"/>
            <a:ext cx="587776" cy="235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BE25323-FAE7-BF47-48E2-3DDC3DD4F821}"/>
              </a:ext>
            </a:extLst>
          </p:cNvPr>
          <p:cNvCxnSpPr>
            <a:cxnSpLocks/>
          </p:cNvCxnSpPr>
          <p:nvPr/>
        </p:nvCxnSpPr>
        <p:spPr>
          <a:xfrm flipH="1" flipV="1">
            <a:off x="1325727" y="2998599"/>
            <a:ext cx="598661" cy="242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2922E3F-3A42-8288-A7E5-54B3471DFDCB}"/>
              </a:ext>
            </a:extLst>
          </p:cNvPr>
          <p:cNvSpPr txBox="1"/>
          <p:nvPr/>
        </p:nvSpPr>
        <p:spPr>
          <a:xfrm>
            <a:off x="-154214" y="2031253"/>
            <a:ext cx="1688575" cy="1384995"/>
          </a:xfrm>
          <a:prstGeom prst="rect">
            <a:avLst/>
          </a:prstGeom>
          <a:noFill/>
        </p:spPr>
        <p:txBody>
          <a:bodyPr wrap="square">
            <a:spAutoFit/>
          </a:bodyPr>
          <a:lstStyle/>
          <a:p>
            <a:pPr marL="152400" lvl="0" algn="ctr" rtl="0">
              <a:spcBef>
                <a:spcPts val="0"/>
              </a:spcBef>
              <a:spcAft>
                <a:spcPts val="0"/>
              </a:spcAft>
              <a:buSzPts val="1200"/>
            </a:pPr>
            <a:r>
              <a:rPr lang="en-US" b="1" dirty="0">
                <a:latin typeface="Bellota Text"/>
                <a:ea typeface="Bellota Text"/>
                <a:cs typeface="Bellota Text"/>
                <a:sym typeface="Bellota Text"/>
              </a:rPr>
              <a:t>Recipes are added by customers. Recipes are tagged as free and paid.</a:t>
            </a:r>
          </a:p>
        </p:txBody>
      </p:sp>
    </p:spTree>
    <p:extLst>
      <p:ext uri="{BB962C8B-B14F-4D97-AF65-F5344CB8AC3E}">
        <p14:creationId xmlns:p14="http://schemas.microsoft.com/office/powerpoint/2010/main" val="4199797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B6B2798-FFB8-1860-777E-81135049BB84}"/>
              </a:ext>
            </a:extLst>
          </p:cNvPr>
          <p:cNvSpPr/>
          <p:nvPr/>
        </p:nvSpPr>
        <p:spPr>
          <a:xfrm>
            <a:off x="0" y="3490547"/>
            <a:ext cx="9144000" cy="1652828"/>
          </a:xfrm>
          <a:prstGeom prst="rect">
            <a:avLst/>
          </a:prstGeom>
          <a:solidFill>
            <a:srgbClr val="F0E8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6D298-BDCB-76FC-BCE9-19B02389E1AA}"/>
              </a:ext>
            </a:extLst>
          </p:cNvPr>
          <p:cNvSpPr>
            <a:spLocks noGrp="1"/>
          </p:cNvSpPr>
          <p:nvPr>
            <p:ph type="title"/>
          </p:nvPr>
        </p:nvSpPr>
        <p:spPr>
          <a:xfrm>
            <a:off x="152855" y="135780"/>
            <a:ext cx="8692207" cy="396300"/>
          </a:xfrm>
        </p:spPr>
        <p:txBody>
          <a:bodyPr/>
          <a:lstStyle/>
          <a:p>
            <a:r>
              <a:rPr lang="en-US" dirty="0"/>
              <a:t>Scope of the project; EER diagram and tables used</a:t>
            </a:r>
          </a:p>
        </p:txBody>
      </p:sp>
      <p:sp>
        <p:nvSpPr>
          <p:cNvPr id="5" name="Slide Number Placeholder 4">
            <a:extLst>
              <a:ext uri="{FF2B5EF4-FFF2-40B4-BE49-F238E27FC236}">
                <a16:creationId xmlns:a16="http://schemas.microsoft.com/office/drawing/2014/main" id="{3AC9C127-1737-F5A6-85B2-F87279684869}"/>
              </a:ext>
            </a:extLst>
          </p:cNvPr>
          <p:cNvSpPr>
            <a:spLocks noGrp="1"/>
          </p:cNvSpPr>
          <p:nvPr>
            <p:ph type="sldNum" idx="12"/>
          </p:nvPr>
        </p:nvSpPr>
        <p:spPr>
          <a:xfrm>
            <a:off x="8595300" y="4642338"/>
            <a:ext cx="548700" cy="677400"/>
          </a:xfrm>
        </p:spPr>
        <p:txBody>
          <a:bodyPr/>
          <a:lstStyle/>
          <a:p>
            <a:pPr marL="0" lvl="0" indent="0" algn="ctr" rtl="0">
              <a:spcBef>
                <a:spcPts val="0"/>
              </a:spcBef>
              <a:spcAft>
                <a:spcPts val="0"/>
              </a:spcAft>
              <a:buNone/>
            </a:pPr>
            <a:fld id="{00000000-1234-1234-1234-123412341234}" type="slidenum">
              <a:rPr lang="en" smtClean="0"/>
              <a:t>5</a:t>
            </a:fld>
            <a:endParaRPr lang="en" dirty="0"/>
          </a:p>
        </p:txBody>
      </p:sp>
      <p:sp>
        <p:nvSpPr>
          <p:cNvPr id="7" name="Google Shape;488;p46">
            <a:extLst>
              <a:ext uri="{FF2B5EF4-FFF2-40B4-BE49-F238E27FC236}">
                <a16:creationId xmlns:a16="http://schemas.microsoft.com/office/drawing/2014/main" id="{5233CD45-73E2-080C-559C-1EA6EE161D19}"/>
              </a:ext>
            </a:extLst>
          </p:cNvPr>
          <p:cNvSpPr txBox="1"/>
          <p:nvPr/>
        </p:nvSpPr>
        <p:spPr>
          <a:xfrm>
            <a:off x="694036" y="580448"/>
            <a:ext cx="7949458" cy="396300"/>
          </a:xfrm>
          <a:prstGeom prst="rect">
            <a:avLst/>
          </a:prstGeom>
          <a:solidFill>
            <a:srgbClr val="9C6E59">
              <a:alpha val="7260"/>
            </a:srgbClr>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solidFill>
                  <a:schemeClr val="dk1"/>
                </a:solidFill>
                <a:latin typeface="Bellota Text"/>
                <a:ea typeface="Bellota Text"/>
                <a:cs typeface="Bellota Text"/>
                <a:sym typeface="Bellota Text"/>
              </a:rPr>
              <a:t>We will focus on the backend database system built in the </a:t>
            </a:r>
            <a:r>
              <a:rPr lang="en-US" sz="1600" b="1" dirty="0" err="1">
                <a:solidFill>
                  <a:schemeClr val="dk1"/>
                </a:solidFill>
                <a:latin typeface="Bellota Text"/>
                <a:ea typeface="Bellota Text"/>
                <a:cs typeface="Bellota Text"/>
                <a:sym typeface="Bellota Text"/>
              </a:rPr>
              <a:t>mySQL</a:t>
            </a:r>
            <a:r>
              <a:rPr lang="en-US" sz="1600" b="1" dirty="0">
                <a:solidFill>
                  <a:schemeClr val="dk1"/>
                </a:solidFill>
                <a:latin typeface="Bellota Text"/>
                <a:ea typeface="Bellota Text"/>
                <a:cs typeface="Bellota Text"/>
                <a:sym typeface="Bellota Text"/>
              </a:rPr>
              <a:t> environment</a:t>
            </a:r>
            <a:endParaRPr sz="1600" b="1" dirty="0">
              <a:solidFill>
                <a:schemeClr val="dk2"/>
              </a:solidFill>
              <a:latin typeface="Bellota Text"/>
              <a:ea typeface="Bellota Text"/>
              <a:cs typeface="Bellota Text"/>
              <a:sym typeface="Bellota Text"/>
            </a:endParaRPr>
          </a:p>
        </p:txBody>
      </p:sp>
      <p:pic>
        <p:nvPicPr>
          <p:cNvPr id="15" name="Picture 14">
            <a:extLst>
              <a:ext uri="{FF2B5EF4-FFF2-40B4-BE49-F238E27FC236}">
                <a16:creationId xmlns:a16="http://schemas.microsoft.com/office/drawing/2014/main" id="{D79968A9-A585-BF95-BEE4-14A5593583F4}"/>
              </a:ext>
            </a:extLst>
          </p:cNvPr>
          <p:cNvPicPr>
            <a:picLocks noChangeAspect="1"/>
          </p:cNvPicPr>
          <p:nvPr/>
        </p:nvPicPr>
        <p:blipFill>
          <a:blip r:embed="rId3"/>
          <a:stretch>
            <a:fillRect/>
          </a:stretch>
        </p:blipFill>
        <p:spPr>
          <a:xfrm>
            <a:off x="2080390" y="1077235"/>
            <a:ext cx="4983220" cy="4030972"/>
          </a:xfrm>
          <a:prstGeom prst="rect">
            <a:avLst/>
          </a:prstGeom>
        </p:spPr>
      </p:pic>
      <p:sp>
        <p:nvSpPr>
          <p:cNvPr id="18" name="Rounded Rectangle 17">
            <a:extLst>
              <a:ext uri="{FF2B5EF4-FFF2-40B4-BE49-F238E27FC236}">
                <a16:creationId xmlns:a16="http://schemas.microsoft.com/office/drawing/2014/main" id="{3F0EF660-4B3B-5849-C1D1-99CDEC1AA768}"/>
              </a:ext>
            </a:extLst>
          </p:cNvPr>
          <p:cNvSpPr/>
          <p:nvPr/>
        </p:nvSpPr>
        <p:spPr>
          <a:xfrm>
            <a:off x="5961185" y="1077235"/>
            <a:ext cx="2945423" cy="40309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8D31BE4-3402-46DD-0D69-81D5587920DF}"/>
              </a:ext>
            </a:extLst>
          </p:cNvPr>
          <p:cNvSpPr txBox="1"/>
          <p:nvPr/>
        </p:nvSpPr>
        <p:spPr>
          <a:xfrm>
            <a:off x="7053876" y="2113775"/>
            <a:ext cx="1852732" cy="1600438"/>
          </a:xfrm>
          <a:prstGeom prst="rect">
            <a:avLst/>
          </a:prstGeom>
          <a:noFill/>
        </p:spPr>
        <p:txBody>
          <a:bodyPr wrap="square" rtlCol="0">
            <a:spAutoFit/>
          </a:bodyPr>
          <a:lstStyle/>
          <a:p>
            <a:r>
              <a:rPr lang="en-US" sz="1400" b="1" dirty="0">
                <a:solidFill>
                  <a:schemeClr val="dk1"/>
                </a:solidFill>
                <a:latin typeface="Bellota Text"/>
                <a:ea typeface="Bellota Text"/>
                <a:cs typeface="Bellota Text"/>
                <a:sym typeface="Bellota Text"/>
              </a:rPr>
              <a:t>Customer management tables: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Customers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Subscription Class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Payment Class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Payment details</a:t>
            </a:r>
            <a:endParaRPr lang="en-US" dirty="0"/>
          </a:p>
        </p:txBody>
      </p:sp>
      <p:sp>
        <p:nvSpPr>
          <p:cNvPr id="20" name="Rounded Rectangle 19">
            <a:extLst>
              <a:ext uri="{FF2B5EF4-FFF2-40B4-BE49-F238E27FC236}">
                <a16:creationId xmlns:a16="http://schemas.microsoft.com/office/drawing/2014/main" id="{1A740B26-4EE9-7BDD-F016-6E6946D1C100}"/>
              </a:ext>
            </a:extLst>
          </p:cNvPr>
          <p:cNvSpPr/>
          <p:nvPr/>
        </p:nvSpPr>
        <p:spPr>
          <a:xfrm>
            <a:off x="3305908" y="1108633"/>
            <a:ext cx="2600762" cy="403097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93E67FF-6423-7B64-5994-D3AA5430C7B5}"/>
              </a:ext>
            </a:extLst>
          </p:cNvPr>
          <p:cNvSpPr/>
          <p:nvPr/>
        </p:nvSpPr>
        <p:spPr>
          <a:xfrm>
            <a:off x="1995853" y="1042067"/>
            <a:ext cx="1255539" cy="2606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0E53A5E-99DB-746A-0FF2-30910FCFA9B0}"/>
              </a:ext>
            </a:extLst>
          </p:cNvPr>
          <p:cNvSpPr txBox="1"/>
          <p:nvPr/>
        </p:nvSpPr>
        <p:spPr>
          <a:xfrm>
            <a:off x="181905" y="1042067"/>
            <a:ext cx="1753314" cy="1384995"/>
          </a:xfrm>
          <a:prstGeom prst="rect">
            <a:avLst/>
          </a:prstGeom>
          <a:noFill/>
        </p:spPr>
        <p:txBody>
          <a:bodyPr wrap="square" rtlCol="0">
            <a:spAutoFit/>
          </a:bodyPr>
          <a:lstStyle/>
          <a:p>
            <a:r>
              <a:rPr lang="en-US" sz="1400" b="1" dirty="0">
                <a:solidFill>
                  <a:schemeClr val="dk1"/>
                </a:solidFill>
                <a:latin typeface="Bellota Text"/>
                <a:ea typeface="Bellota Text"/>
                <a:cs typeface="Bellota Text"/>
                <a:sym typeface="Bellota Text"/>
              </a:rPr>
              <a:t>Recipes Categorizations: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Cooking level</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Cuisine Type</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Meal Course</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Meal Type</a:t>
            </a:r>
            <a:endParaRPr lang="en-US" dirty="0"/>
          </a:p>
        </p:txBody>
      </p:sp>
      <p:cxnSp>
        <p:nvCxnSpPr>
          <p:cNvPr id="23" name="Straight Arrow Connector 22">
            <a:extLst>
              <a:ext uri="{FF2B5EF4-FFF2-40B4-BE49-F238E27FC236}">
                <a16:creationId xmlns:a16="http://schemas.microsoft.com/office/drawing/2014/main" id="{0B222278-25AD-3F9B-66AC-F3251A35A7E9}"/>
              </a:ext>
            </a:extLst>
          </p:cNvPr>
          <p:cNvCxnSpPr>
            <a:cxnSpLocks/>
          </p:cNvCxnSpPr>
          <p:nvPr/>
        </p:nvCxnSpPr>
        <p:spPr>
          <a:xfrm flipH="1">
            <a:off x="1635369" y="1800316"/>
            <a:ext cx="3604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E11EA8C7-FE72-8FC5-42B3-FE0F47E6E9F1}"/>
              </a:ext>
            </a:extLst>
          </p:cNvPr>
          <p:cNvCxnSpPr>
            <a:cxnSpLocks/>
          </p:cNvCxnSpPr>
          <p:nvPr/>
        </p:nvCxnSpPr>
        <p:spPr>
          <a:xfrm flipH="1">
            <a:off x="1719906" y="4300261"/>
            <a:ext cx="158600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413297DD-09C8-825C-F714-59F4D0AD7D11}"/>
              </a:ext>
            </a:extLst>
          </p:cNvPr>
          <p:cNvSpPr txBox="1"/>
          <p:nvPr/>
        </p:nvSpPr>
        <p:spPr>
          <a:xfrm>
            <a:off x="152855" y="2689678"/>
            <a:ext cx="1753314" cy="2462213"/>
          </a:xfrm>
          <a:prstGeom prst="rect">
            <a:avLst/>
          </a:prstGeom>
          <a:noFill/>
        </p:spPr>
        <p:txBody>
          <a:bodyPr wrap="square" rtlCol="0">
            <a:spAutoFit/>
          </a:bodyPr>
          <a:lstStyle/>
          <a:p>
            <a:r>
              <a:rPr lang="en-US" sz="1400" b="1" dirty="0">
                <a:solidFill>
                  <a:schemeClr val="dk1"/>
                </a:solidFill>
                <a:latin typeface="Bellota Text"/>
                <a:ea typeface="Bellota Text"/>
                <a:cs typeface="Bellota Text"/>
                <a:sym typeface="Bellota Text"/>
              </a:rPr>
              <a:t>Recipes Details: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Recipes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Ingredients Class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Ingredients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Recipes ingredients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Measurements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Recipes Views</a:t>
            </a:r>
          </a:p>
          <a:p>
            <a:pPr marL="285750" indent="-285750">
              <a:buFont typeface="Arial" panose="020B0604020202020204" pitchFamily="34" charset="0"/>
              <a:buChar char="•"/>
            </a:pPr>
            <a:r>
              <a:rPr lang="en-US" b="1" dirty="0">
                <a:solidFill>
                  <a:schemeClr val="dk1"/>
                </a:solidFill>
                <a:latin typeface="Bellota Text"/>
                <a:ea typeface="Bellota Text"/>
                <a:sym typeface="Bellota Text"/>
              </a:rPr>
              <a:t>Recipes Comments</a:t>
            </a:r>
          </a:p>
        </p:txBody>
      </p:sp>
    </p:spTree>
    <p:extLst>
      <p:ext uri="{BB962C8B-B14F-4D97-AF65-F5344CB8AC3E}">
        <p14:creationId xmlns:p14="http://schemas.microsoft.com/office/powerpoint/2010/main" val="164827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EBC6-4F37-B45F-D817-D016D020CBB8}"/>
              </a:ext>
            </a:extLst>
          </p:cNvPr>
          <p:cNvSpPr>
            <a:spLocks noGrp="1"/>
          </p:cNvSpPr>
          <p:nvPr>
            <p:ph type="title"/>
          </p:nvPr>
        </p:nvSpPr>
        <p:spPr/>
        <p:txBody>
          <a:bodyPr/>
          <a:lstStyle/>
          <a:p>
            <a:r>
              <a:rPr lang="en-US" dirty="0"/>
              <a:t>More on tables</a:t>
            </a:r>
          </a:p>
        </p:txBody>
      </p:sp>
      <p:sp>
        <p:nvSpPr>
          <p:cNvPr id="5" name="Slide Number Placeholder 4">
            <a:extLst>
              <a:ext uri="{FF2B5EF4-FFF2-40B4-BE49-F238E27FC236}">
                <a16:creationId xmlns:a16="http://schemas.microsoft.com/office/drawing/2014/main" id="{39FECEBF-DB43-591C-6B96-FBB0CC70EC5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6" name="Picture 5">
            <a:extLst>
              <a:ext uri="{FF2B5EF4-FFF2-40B4-BE49-F238E27FC236}">
                <a16:creationId xmlns:a16="http://schemas.microsoft.com/office/drawing/2014/main" id="{35C547AE-606B-B844-07D5-9CCCA12DDAAD}"/>
              </a:ext>
            </a:extLst>
          </p:cNvPr>
          <p:cNvPicPr>
            <a:picLocks noChangeAspect="1"/>
          </p:cNvPicPr>
          <p:nvPr/>
        </p:nvPicPr>
        <p:blipFill>
          <a:blip r:embed="rId2"/>
          <a:stretch>
            <a:fillRect/>
          </a:stretch>
        </p:blipFill>
        <p:spPr>
          <a:xfrm>
            <a:off x="86763" y="1063869"/>
            <a:ext cx="1847585" cy="2058336"/>
          </a:xfrm>
          <a:prstGeom prst="rect">
            <a:avLst/>
          </a:prstGeom>
        </p:spPr>
      </p:pic>
      <p:pic>
        <p:nvPicPr>
          <p:cNvPr id="7" name="Picture 6">
            <a:extLst>
              <a:ext uri="{FF2B5EF4-FFF2-40B4-BE49-F238E27FC236}">
                <a16:creationId xmlns:a16="http://schemas.microsoft.com/office/drawing/2014/main" id="{1ECE6A8E-7089-02B6-942F-612E15E2304A}"/>
              </a:ext>
            </a:extLst>
          </p:cNvPr>
          <p:cNvPicPr>
            <a:picLocks noChangeAspect="1"/>
          </p:cNvPicPr>
          <p:nvPr/>
        </p:nvPicPr>
        <p:blipFill>
          <a:blip r:embed="rId3"/>
          <a:stretch>
            <a:fillRect/>
          </a:stretch>
        </p:blipFill>
        <p:spPr>
          <a:xfrm>
            <a:off x="1985688" y="1076234"/>
            <a:ext cx="1778558" cy="1385006"/>
          </a:xfrm>
          <a:prstGeom prst="rect">
            <a:avLst/>
          </a:prstGeom>
        </p:spPr>
      </p:pic>
      <p:pic>
        <p:nvPicPr>
          <p:cNvPr id="8" name="Picture 7">
            <a:extLst>
              <a:ext uri="{FF2B5EF4-FFF2-40B4-BE49-F238E27FC236}">
                <a16:creationId xmlns:a16="http://schemas.microsoft.com/office/drawing/2014/main" id="{054341AB-27E3-3DF2-F142-B280D497FFD7}"/>
              </a:ext>
            </a:extLst>
          </p:cNvPr>
          <p:cNvPicPr>
            <a:picLocks noChangeAspect="1"/>
          </p:cNvPicPr>
          <p:nvPr/>
        </p:nvPicPr>
        <p:blipFill rotWithShape="1">
          <a:blip r:embed="rId4"/>
          <a:srcRect t="74572"/>
          <a:stretch/>
        </p:blipFill>
        <p:spPr>
          <a:xfrm>
            <a:off x="1985688" y="3602752"/>
            <a:ext cx="1748961" cy="601023"/>
          </a:xfrm>
          <a:prstGeom prst="rect">
            <a:avLst/>
          </a:prstGeom>
        </p:spPr>
      </p:pic>
      <p:pic>
        <p:nvPicPr>
          <p:cNvPr id="9" name="Picture 8">
            <a:extLst>
              <a:ext uri="{FF2B5EF4-FFF2-40B4-BE49-F238E27FC236}">
                <a16:creationId xmlns:a16="http://schemas.microsoft.com/office/drawing/2014/main" id="{A1A220B7-8777-72C0-90E8-547BC4D17925}"/>
              </a:ext>
            </a:extLst>
          </p:cNvPr>
          <p:cNvPicPr>
            <a:picLocks noChangeAspect="1"/>
          </p:cNvPicPr>
          <p:nvPr/>
        </p:nvPicPr>
        <p:blipFill rotWithShape="1">
          <a:blip r:embed="rId4"/>
          <a:srcRect b="56403"/>
          <a:stretch/>
        </p:blipFill>
        <p:spPr>
          <a:xfrm>
            <a:off x="1994480" y="2478825"/>
            <a:ext cx="1748961" cy="1090852"/>
          </a:xfrm>
          <a:prstGeom prst="rect">
            <a:avLst/>
          </a:prstGeom>
        </p:spPr>
      </p:pic>
      <p:pic>
        <p:nvPicPr>
          <p:cNvPr id="10" name="Picture 9">
            <a:extLst>
              <a:ext uri="{FF2B5EF4-FFF2-40B4-BE49-F238E27FC236}">
                <a16:creationId xmlns:a16="http://schemas.microsoft.com/office/drawing/2014/main" id="{6D0FD282-4AEB-F2EB-F4BE-9146EF7DA046}"/>
              </a:ext>
            </a:extLst>
          </p:cNvPr>
          <p:cNvPicPr>
            <a:picLocks noChangeAspect="1"/>
          </p:cNvPicPr>
          <p:nvPr/>
        </p:nvPicPr>
        <p:blipFill>
          <a:blip r:embed="rId5"/>
          <a:stretch>
            <a:fillRect/>
          </a:stretch>
        </p:blipFill>
        <p:spPr>
          <a:xfrm>
            <a:off x="7210453" y="1072834"/>
            <a:ext cx="1933547" cy="1046004"/>
          </a:xfrm>
          <a:prstGeom prst="rect">
            <a:avLst/>
          </a:prstGeom>
        </p:spPr>
      </p:pic>
      <p:pic>
        <p:nvPicPr>
          <p:cNvPr id="11" name="Picture 10">
            <a:extLst>
              <a:ext uri="{FF2B5EF4-FFF2-40B4-BE49-F238E27FC236}">
                <a16:creationId xmlns:a16="http://schemas.microsoft.com/office/drawing/2014/main" id="{78D20639-1935-1A82-08C3-1C3FDEB2AFC6}"/>
              </a:ext>
            </a:extLst>
          </p:cNvPr>
          <p:cNvPicPr>
            <a:picLocks noChangeAspect="1"/>
          </p:cNvPicPr>
          <p:nvPr/>
        </p:nvPicPr>
        <p:blipFill>
          <a:blip r:embed="rId6"/>
          <a:stretch>
            <a:fillRect/>
          </a:stretch>
        </p:blipFill>
        <p:spPr>
          <a:xfrm>
            <a:off x="3803573" y="1072834"/>
            <a:ext cx="1651299" cy="1603214"/>
          </a:xfrm>
          <a:prstGeom prst="rect">
            <a:avLst/>
          </a:prstGeom>
        </p:spPr>
      </p:pic>
      <p:pic>
        <p:nvPicPr>
          <p:cNvPr id="12" name="Picture 11">
            <a:extLst>
              <a:ext uri="{FF2B5EF4-FFF2-40B4-BE49-F238E27FC236}">
                <a16:creationId xmlns:a16="http://schemas.microsoft.com/office/drawing/2014/main" id="{F87A6977-67DF-1A9F-6368-C568A09FACE0}"/>
              </a:ext>
            </a:extLst>
          </p:cNvPr>
          <p:cNvPicPr>
            <a:picLocks noChangeAspect="1"/>
          </p:cNvPicPr>
          <p:nvPr/>
        </p:nvPicPr>
        <p:blipFill>
          <a:blip r:embed="rId7"/>
          <a:stretch>
            <a:fillRect/>
          </a:stretch>
        </p:blipFill>
        <p:spPr>
          <a:xfrm>
            <a:off x="5507013" y="1072834"/>
            <a:ext cx="1651299" cy="1603214"/>
          </a:xfrm>
          <a:prstGeom prst="rect">
            <a:avLst/>
          </a:prstGeom>
        </p:spPr>
      </p:pic>
      <p:pic>
        <p:nvPicPr>
          <p:cNvPr id="13" name="Picture 12">
            <a:extLst>
              <a:ext uri="{FF2B5EF4-FFF2-40B4-BE49-F238E27FC236}">
                <a16:creationId xmlns:a16="http://schemas.microsoft.com/office/drawing/2014/main" id="{BCFB88E4-38CF-0B76-A7EA-B90BEBFC9C24}"/>
              </a:ext>
            </a:extLst>
          </p:cNvPr>
          <p:cNvPicPr>
            <a:picLocks noChangeAspect="1"/>
          </p:cNvPicPr>
          <p:nvPr/>
        </p:nvPicPr>
        <p:blipFill>
          <a:blip r:embed="rId8"/>
          <a:stretch>
            <a:fillRect/>
          </a:stretch>
        </p:blipFill>
        <p:spPr>
          <a:xfrm>
            <a:off x="3794781" y="2717426"/>
            <a:ext cx="5328414" cy="1127956"/>
          </a:xfrm>
          <a:prstGeom prst="rect">
            <a:avLst/>
          </a:prstGeom>
        </p:spPr>
      </p:pic>
    </p:spTree>
    <p:extLst>
      <p:ext uri="{BB962C8B-B14F-4D97-AF65-F5344CB8AC3E}">
        <p14:creationId xmlns:p14="http://schemas.microsoft.com/office/powerpoint/2010/main" val="74662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ctrTitle"/>
          </p:nvPr>
        </p:nvSpPr>
        <p:spPr>
          <a:xfrm>
            <a:off x="1941464" y="1644896"/>
            <a:ext cx="54018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solidFill>
                  <a:schemeClr val="accent4"/>
                </a:solidFill>
              </a:rPr>
              <a:t>Examples of business related queries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77475" y="592425"/>
            <a:ext cx="8518914"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Relevant filter queries to make finding recipes smooth as butter… (1/2)  </a:t>
            </a:r>
            <a:endParaRPr dirty="0"/>
          </a:p>
        </p:txBody>
      </p:sp>
      <p:sp>
        <p:nvSpPr>
          <p:cNvPr id="85" name="Google Shape;85;p15"/>
          <p:cNvSpPr txBox="1">
            <a:spLocks noGrp="1"/>
          </p:cNvSpPr>
          <p:nvPr>
            <p:ph type="body" idx="1"/>
          </p:nvPr>
        </p:nvSpPr>
        <p:spPr>
          <a:xfrm>
            <a:off x="210820" y="1058309"/>
            <a:ext cx="5101500" cy="3963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r>
              <a:rPr lang="en" sz="1400" b="1" dirty="0">
                <a:latin typeface="Bellota Text"/>
                <a:ea typeface="Bellota Text"/>
                <a:cs typeface="Bellota Text"/>
                <a:sym typeface="Bellota Text"/>
              </a:rPr>
              <a:t>1: </a:t>
            </a:r>
            <a:r>
              <a:rPr lang="en-US" sz="1400" b="1" dirty="0">
                <a:latin typeface="Bellota Text"/>
                <a:ea typeface="Bellota Text"/>
                <a:cs typeface="Bellota Text"/>
                <a:sym typeface="Bellota Text"/>
              </a:rPr>
              <a:t>Recipes with ”rice” as an ingredient (Using JOIN and AND logical operator)</a:t>
            </a:r>
            <a:endParaRPr sz="1400" b="1" dirty="0">
              <a:latin typeface="Bellota Text"/>
              <a:ea typeface="Bellota Text"/>
              <a:cs typeface="Bellota Text"/>
              <a:sym typeface="Bellota Text"/>
            </a:endParaRPr>
          </a:p>
          <a:p>
            <a:pPr marL="457200" lvl="0" indent="0" algn="l" rtl="0">
              <a:spcBef>
                <a:spcPts val="800"/>
              </a:spcBef>
              <a:spcAft>
                <a:spcPts val="800"/>
              </a:spcAft>
              <a:buNone/>
            </a:pPr>
            <a:endParaRPr sz="1400" b="1" dirty="0">
              <a:latin typeface="Bellota Text"/>
              <a:ea typeface="Bellota Text"/>
              <a:cs typeface="Bellota Text"/>
              <a:sym typeface="Bellota Text"/>
            </a:endParaRPr>
          </a:p>
        </p:txBody>
      </p:sp>
      <p:sp>
        <p:nvSpPr>
          <p:cNvPr id="86" name="Google Shape;86;p15"/>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87" name="Google Shape;87;p15"/>
          <p:cNvPicPr preferRelativeResize="0"/>
          <p:nvPr/>
        </p:nvPicPr>
        <p:blipFill>
          <a:blip r:embed="rId3">
            <a:alphaModFix/>
          </a:blip>
          <a:stretch>
            <a:fillRect/>
          </a:stretch>
        </p:blipFill>
        <p:spPr>
          <a:xfrm>
            <a:off x="691896" y="1570096"/>
            <a:ext cx="4139349" cy="616050"/>
          </a:xfrm>
          <a:prstGeom prst="rect">
            <a:avLst/>
          </a:prstGeom>
          <a:noFill/>
          <a:ln>
            <a:noFill/>
          </a:ln>
        </p:spPr>
      </p:pic>
      <p:pic>
        <p:nvPicPr>
          <p:cNvPr id="88" name="Google Shape;88;p15"/>
          <p:cNvPicPr preferRelativeResize="0"/>
          <p:nvPr/>
        </p:nvPicPr>
        <p:blipFill>
          <a:blip r:embed="rId4">
            <a:alphaModFix/>
          </a:blip>
          <a:stretch>
            <a:fillRect/>
          </a:stretch>
        </p:blipFill>
        <p:spPr>
          <a:xfrm>
            <a:off x="5378975" y="1878121"/>
            <a:ext cx="3417414" cy="2081675"/>
          </a:xfrm>
          <a:prstGeom prst="rect">
            <a:avLst/>
          </a:prstGeom>
          <a:noFill/>
          <a:ln>
            <a:noFill/>
          </a:ln>
        </p:spPr>
      </p:pic>
      <p:pic>
        <p:nvPicPr>
          <p:cNvPr id="89" name="Google Shape;89;p15"/>
          <p:cNvPicPr preferRelativeResize="0"/>
          <p:nvPr/>
        </p:nvPicPr>
        <p:blipFill>
          <a:blip r:embed="rId5">
            <a:alphaModFix/>
          </a:blip>
          <a:stretch>
            <a:fillRect/>
          </a:stretch>
        </p:blipFill>
        <p:spPr>
          <a:xfrm>
            <a:off x="691912" y="2944607"/>
            <a:ext cx="4272625" cy="772700"/>
          </a:xfrm>
          <a:prstGeom prst="rect">
            <a:avLst/>
          </a:prstGeom>
          <a:noFill/>
          <a:ln>
            <a:noFill/>
          </a:ln>
        </p:spPr>
      </p:pic>
      <p:sp>
        <p:nvSpPr>
          <p:cNvPr id="90" name="Google Shape;90;p15"/>
          <p:cNvSpPr txBox="1">
            <a:spLocks noGrp="1"/>
          </p:cNvSpPr>
          <p:nvPr>
            <p:ph type="body" idx="1"/>
          </p:nvPr>
        </p:nvSpPr>
        <p:spPr>
          <a:xfrm>
            <a:off x="4964537" y="1093816"/>
            <a:ext cx="4056371" cy="3963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r>
              <a:rPr lang="en" sz="1400" b="1" dirty="0">
                <a:latin typeface="Bellota Text"/>
                <a:ea typeface="Bellota Text"/>
                <a:cs typeface="Bellota Text"/>
                <a:sym typeface="Bellota Text"/>
              </a:rPr>
              <a:t>3: </a:t>
            </a:r>
            <a:r>
              <a:rPr lang="en-US" sz="1400" b="1" dirty="0">
                <a:latin typeface="Bellota Text"/>
                <a:ea typeface="Bellota Text"/>
                <a:cs typeface="Bellota Text"/>
                <a:sym typeface="Bellota Text"/>
              </a:rPr>
              <a:t>Recipes from Europe (Spanish, French, Italian and Greek recipes… Using JOIN and OR logical operator)</a:t>
            </a:r>
            <a:endParaRPr sz="1400" b="1" dirty="0">
              <a:latin typeface="Bellota Text"/>
              <a:ea typeface="Bellota Text"/>
              <a:cs typeface="Bellota Text"/>
              <a:sym typeface="Bellota Text"/>
            </a:endParaRPr>
          </a:p>
          <a:p>
            <a:pPr marL="457200" lvl="0" indent="0" algn="l" rtl="0">
              <a:spcBef>
                <a:spcPts val="800"/>
              </a:spcBef>
              <a:spcAft>
                <a:spcPts val="800"/>
              </a:spcAft>
              <a:buNone/>
            </a:pPr>
            <a:endParaRPr sz="1400" b="1" dirty="0">
              <a:latin typeface="Bellota Text"/>
              <a:ea typeface="Bellota Text"/>
              <a:cs typeface="Bellota Text"/>
              <a:sym typeface="Bellota Text"/>
            </a:endParaRPr>
          </a:p>
        </p:txBody>
      </p:sp>
      <p:sp>
        <p:nvSpPr>
          <p:cNvPr id="91" name="Google Shape;91;p15"/>
          <p:cNvSpPr txBox="1">
            <a:spLocks noGrp="1"/>
          </p:cNvSpPr>
          <p:nvPr>
            <p:ph type="body" idx="1"/>
          </p:nvPr>
        </p:nvSpPr>
        <p:spPr>
          <a:xfrm>
            <a:off x="277475" y="2387808"/>
            <a:ext cx="5101500" cy="396300"/>
          </a:xfrm>
          <a:prstGeom prst="rect">
            <a:avLst/>
          </a:prstGeom>
        </p:spPr>
        <p:txBody>
          <a:bodyPr spcFirstLastPara="1" wrap="square" lIns="0" tIns="0" rIns="0" bIns="0" anchor="t" anchorCtr="0">
            <a:noAutofit/>
          </a:bodyPr>
          <a:lstStyle/>
          <a:p>
            <a:pPr indent="0">
              <a:buNone/>
            </a:pPr>
            <a:r>
              <a:rPr lang="en" sz="1400" b="1" dirty="0">
                <a:latin typeface="Bellota Text"/>
                <a:ea typeface="Bellota Text"/>
                <a:cs typeface="Bellota Text"/>
                <a:sym typeface="Bellota Text"/>
              </a:rPr>
              <a:t>2: Easy level recipes from India </a:t>
            </a:r>
            <a:r>
              <a:rPr lang="en-US" sz="1400" b="1" dirty="0">
                <a:latin typeface="Bellota Text"/>
                <a:ea typeface="Bellota Text"/>
                <a:cs typeface="Bellota Text"/>
                <a:sym typeface="Bellota Text"/>
              </a:rPr>
              <a:t>(Using JOIN and AND logical operator)</a:t>
            </a:r>
          </a:p>
          <a:p>
            <a:pPr marL="457200" lvl="0" indent="0" algn="l" rtl="0">
              <a:spcBef>
                <a:spcPts val="0"/>
              </a:spcBef>
              <a:spcAft>
                <a:spcPts val="0"/>
              </a:spcAft>
              <a:buNone/>
            </a:pPr>
            <a:endParaRPr sz="1400" b="1" dirty="0">
              <a:latin typeface="Bellota Text"/>
              <a:ea typeface="Bellota Text"/>
              <a:cs typeface="Bellota Text"/>
              <a:sym typeface="Bellota Text"/>
            </a:endParaRPr>
          </a:p>
          <a:p>
            <a:pPr marL="457200" lvl="0" indent="0" algn="l" rtl="0">
              <a:spcBef>
                <a:spcPts val="800"/>
              </a:spcBef>
              <a:spcAft>
                <a:spcPts val="800"/>
              </a:spcAft>
              <a:buNone/>
            </a:pPr>
            <a:endParaRPr sz="1400" b="1" dirty="0">
              <a:latin typeface="Bellota Text"/>
              <a:ea typeface="Bellota Text"/>
              <a:cs typeface="Bellota Text"/>
              <a:sym typeface="Bellota Tex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277475" y="592425"/>
            <a:ext cx="8518914"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Relevant filter queries to make finding recipes smooth as butter… (2/2)  </a:t>
            </a:r>
            <a:endParaRPr dirty="0"/>
          </a:p>
        </p:txBody>
      </p:sp>
      <p:sp>
        <p:nvSpPr>
          <p:cNvPr id="85" name="Google Shape;85;p15"/>
          <p:cNvSpPr txBox="1">
            <a:spLocks noGrp="1"/>
          </p:cNvSpPr>
          <p:nvPr>
            <p:ph type="body" idx="1"/>
          </p:nvPr>
        </p:nvSpPr>
        <p:spPr>
          <a:xfrm>
            <a:off x="-321805" y="1093816"/>
            <a:ext cx="4701009" cy="396300"/>
          </a:xfrm>
          <a:prstGeom prst="rect">
            <a:avLst/>
          </a:prstGeom>
        </p:spPr>
        <p:txBody>
          <a:bodyPr spcFirstLastPara="1" wrap="square" lIns="0" tIns="0" rIns="0" bIns="0" anchor="t" anchorCtr="0">
            <a:noAutofit/>
          </a:bodyPr>
          <a:lstStyle/>
          <a:p>
            <a:pPr marL="457200" lvl="0" indent="0" algn="l" rtl="0">
              <a:spcBef>
                <a:spcPts val="0"/>
              </a:spcBef>
              <a:spcAft>
                <a:spcPts val="0"/>
              </a:spcAft>
              <a:buNone/>
            </a:pPr>
            <a:r>
              <a:rPr lang="en" sz="1400" b="1" dirty="0">
                <a:latin typeface="Bellota Text"/>
                <a:ea typeface="Bellota Text"/>
                <a:cs typeface="Bellota Text"/>
                <a:sym typeface="Bellota Text"/>
              </a:rPr>
              <a:t>4: </a:t>
            </a:r>
            <a:r>
              <a:rPr lang="en-US" sz="1400" b="1" dirty="0">
                <a:latin typeface="Bellota Text"/>
                <a:ea typeface="Bellota Text"/>
                <a:cs typeface="Bellota Text"/>
                <a:sym typeface="Bellota Text"/>
              </a:rPr>
              <a:t>High protein recipes (Has animal protein, plant protein, nuts or lentils… Using JOIN, AND and IN) </a:t>
            </a:r>
            <a:endParaRPr sz="1400" b="1" dirty="0">
              <a:latin typeface="Bellota Text"/>
              <a:ea typeface="Bellota Text"/>
              <a:cs typeface="Bellota Text"/>
              <a:sym typeface="Bellota Text"/>
            </a:endParaRPr>
          </a:p>
          <a:p>
            <a:pPr marL="457200" lvl="0" indent="0" algn="l" rtl="0">
              <a:spcBef>
                <a:spcPts val="800"/>
              </a:spcBef>
              <a:spcAft>
                <a:spcPts val="800"/>
              </a:spcAft>
              <a:buNone/>
            </a:pPr>
            <a:endParaRPr sz="1400" b="1" dirty="0">
              <a:latin typeface="Bellota Text"/>
              <a:ea typeface="Bellota Text"/>
              <a:cs typeface="Bellota Text"/>
              <a:sym typeface="Bellota Text"/>
            </a:endParaRPr>
          </a:p>
        </p:txBody>
      </p:sp>
      <p:sp>
        <p:nvSpPr>
          <p:cNvPr id="86" name="Google Shape;86;p15"/>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91" name="Google Shape;91;p15"/>
          <p:cNvSpPr txBox="1">
            <a:spLocks noGrp="1"/>
          </p:cNvSpPr>
          <p:nvPr>
            <p:ph type="body" idx="1"/>
          </p:nvPr>
        </p:nvSpPr>
        <p:spPr>
          <a:xfrm>
            <a:off x="-255150" y="2689626"/>
            <a:ext cx="4701009" cy="396300"/>
          </a:xfrm>
          <a:prstGeom prst="rect">
            <a:avLst/>
          </a:prstGeom>
        </p:spPr>
        <p:txBody>
          <a:bodyPr spcFirstLastPara="1" wrap="square" lIns="0" tIns="0" rIns="0" bIns="0" anchor="t" anchorCtr="0">
            <a:noAutofit/>
          </a:bodyPr>
          <a:lstStyle/>
          <a:p>
            <a:pPr indent="0">
              <a:buNone/>
            </a:pPr>
            <a:r>
              <a:rPr lang="en" sz="1400" b="1" dirty="0">
                <a:latin typeface="Bellota Text"/>
                <a:ea typeface="Bellota Text"/>
                <a:cs typeface="Bellota Text"/>
                <a:sym typeface="Bellota Text"/>
              </a:rPr>
              <a:t>5: All pasta recipes without Spaghetti </a:t>
            </a:r>
            <a:r>
              <a:rPr lang="en-US" sz="1400" b="1" dirty="0">
                <a:latin typeface="Bellota Text"/>
                <a:ea typeface="Bellota Text"/>
                <a:cs typeface="Bellota Text"/>
                <a:sym typeface="Bellota Text"/>
              </a:rPr>
              <a:t>(Using LIKE, NOT LIKE with % wild card character)</a:t>
            </a:r>
            <a:endParaRPr sz="1400" b="1" dirty="0">
              <a:latin typeface="Bellota Text"/>
              <a:ea typeface="Bellota Text"/>
              <a:cs typeface="Bellota Text"/>
              <a:sym typeface="Bellota Text"/>
            </a:endParaRPr>
          </a:p>
        </p:txBody>
      </p:sp>
      <p:pic>
        <p:nvPicPr>
          <p:cNvPr id="2" name="Picture 1">
            <a:extLst>
              <a:ext uri="{FF2B5EF4-FFF2-40B4-BE49-F238E27FC236}">
                <a16:creationId xmlns:a16="http://schemas.microsoft.com/office/drawing/2014/main" id="{8158A1F3-B749-253B-4510-BC020BE2B2F9}"/>
              </a:ext>
            </a:extLst>
          </p:cNvPr>
          <p:cNvPicPr>
            <a:picLocks noChangeAspect="1"/>
          </p:cNvPicPr>
          <p:nvPr/>
        </p:nvPicPr>
        <p:blipFill>
          <a:blip r:embed="rId3"/>
          <a:stretch>
            <a:fillRect/>
          </a:stretch>
        </p:blipFill>
        <p:spPr>
          <a:xfrm>
            <a:off x="153175" y="1636813"/>
            <a:ext cx="4139222" cy="990391"/>
          </a:xfrm>
          <a:prstGeom prst="rect">
            <a:avLst/>
          </a:prstGeom>
        </p:spPr>
      </p:pic>
      <p:pic>
        <p:nvPicPr>
          <p:cNvPr id="3" name="Picture 2">
            <a:extLst>
              <a:ext uri="{FF2B5EF4-FFF2-40B4-BE49-F238E27FC236}">
                <a16:creationId xmlns:a16="http://schemas.microsoft.com/office/drawing/2014/main" id="{51C71DE7-73B5-260F-50B1-64207969DC89}"/>
              </a:ext>
            </a:extLst>
          </p:cNvPr>
          <p:cNvPicPr>
            <a:picLocks noChangeAspect="1"/>
          </p:cNvPicPr>
          <p:nvPr/>
        </p:nvPicPr>
        <p:blipFill>
          <a:blip r:embed="rId4"/>
          <a:stretch>
            <a:fillRect/>
          </a:stretch>
        </p:blipFill>
        <p:spPr>
          <a:xfrm>
            <a:off x="220095" y="3185747"/>
            <a:ext cx="4077556" cy="640967"/>
          </a:xfrm>
          <a:prstGeom prst="rect">
            <a:avLst/>
          </a:prstGeom>
        </p:spPr>
      </p:pic>
      <p:sp>
        <p:nvSpPr>
          <p:cNvPr id="6" name="Google Shape;85;p15">
            <a:extLst>
              <a:ext uri="{FF2B5EF4-FFF2-40B4-BE49-F238E27FC236}">
                <a16:creationId xmlns:a16="http://schemas.microsoft.com/office/drawing/2014/main" id="{A866C85B-1860-15E3-6974-7DE17D3B2CD9}"/>
              </a:ext>
            </a:extLst>
          </p:cNvPr>
          <p:cNvSpPr txBox="1">
            <a:spLocks/>
          </p:cNvSpPr>
          <p:nvPr/>
        </p:nvSpPr>
        <p:spPr>
          <a:xfrm>
            <a:off x="4156241" y="1093816"/>
            <a:ext cx="4701009" cy="396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4"/>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1pPr>
            <a:lvl2pPr marL="914400" marR="0" lvl="1" indent="-355600" algn="l" rtl="0">
              <a:lnSpc>
                <a:spcPct val="115000"/>
              </a:lnSpc>
              <a:spcBef>
                <a:spcPts val="800"/>
              </a:spcBef>
              <a:spcAft>
                <a:spcPts val="0"/>
              </a:spcAft>
              <a:buClr>
                <a:schemeClr val="accent5"/>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2pPr>
            <a:lvl3pPr marL="1371600" marR="0" lvl="2" indent="-355600" algn="l" rtl="0">
              <a:lnSpc>
                <a:spcPct val="115000"/>
              </a:lnSpc>
              <a:spcBef>
                <a:spcPts val="800"/>
              </a:spcBef>
              <a:spcAft>
                <a:spcPts val="0"/>
              </a:spcAft>
              <a:buClr>
                <a:schemeClr val="accent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3pPr>
            <a:lvl4pPr marL="1828800" marR="0" lvl="3"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4pPr>
            <a:lvl5pPr marL="2286000" marR="0" lvl="4"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5pPr>
            <a:lvl6pPr marL="2743200" marR="0" lvl="5"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6pPr>
            <a:lvl7pPr marL="3200400" marR="0" lvl="6"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7pPr>
            <a:lvl8pPr marL="3657600" marR="0" lvl="7"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8pPr>
            <a:lvl9pPr marL="4114800" marR="0" lvl="8" indent="-355600" algn="l" rtl="0">
              <a:lnSpc>
                <a:spcPct val="115000"/>
              </a:lnSpc>
              <a:spcBef>
                <a:spcPts val="800"/>
              </a:spcBef>
              <a:spcAft>
                <a:spcPts val="80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9pPr>
          </a:lstStyle>
          <a:p>
            <a:pPr indent="0">
              <a:buFont typeface="Bellota Text Light"/>
              <a:buNone/>
            </a:pPr>
            <a:r>
              <a:rPr lang="en-US" sz="1400" b="1" dirty="0">
                <a:latin typeface="Bellota Text"/>
                <a:ea typeface="Bellota Text"/>
                <a:cs typeface="Bellota Text"/>
                <a:sym typeface="Bellota Text"/>
              </a:rPr>
              <a:t>6: Curry recipes (Using LIKE with % wild card character)</a:t>
            </a:r>
          </a:p>
          <a:p>
            <a:pPr indent="0">
              <a:spcBef>
                <a:spcPts val="800"/>
              </a:spcBef>
              <a:spcAft>
                <a:spcPts val="800"/>
              </a:spcAft>
              <a:buFont typeface="Bellota Text Light"/>
              <a:buNone/>
            </a:pPr>
            <a:endParaRPr lang="en-US" sz="1400" b="1" dirty="0">
              <a:latin typeface="Bellota Text"/>
              <a:ea typeface="Bellota Text"/>
              <a:cs typeface="Bellota Text"/>
              <a:sym typeface="Bellota Text"/>
            </a:endParaRPr>
          </a:p>
        </p:txBody>
      </p:sp>
      <p:sp>
        <p:nvSpPr>
          <p:cNvPr id="7" name="Google Shape;91;p15">
            <a:extLst>
              <a:ext uri="{FF2B5EF4-FFF2-40B4-BE49-F238E27FC236}">
                <a16:creationId xmlns:a16="http://schemas.microsoft.com/office/drawing/2014/main" id="{EC94D34B-1EEF-A8C6-94FE-E3802838DDC1}"/>
              </a:ext>
            </a:extLst>
          </p:cNvPr>
          <p:cNvSpPr txBox="1">
            <a:spLocks/>
          </p:cNvSpPr>
          <p:nvPr/>
        </p:nvSpPr>
        <p:spPr>
          <a:xfrm>
            <a:off x="4131653" y="2271667"/>
            <a:ext cx="5012347" cy="396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4"/>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1pPr>
            <a:lvl2pPr marL="914400" marR="0" lvl="1" indent="-355600" algn="l" rtl="0">
              <a:lnSpc>
                <a:spcPct val="115000"/>
              </a:lnSpc>
              <a:spcBef>
                <a:spcPts val="800"/>
              </a:spcBef>
              <a:spcAft>
                <a:spcPts val="0"/>
              </a:spcAft>
              <a:buClr>
                <a:schemeClr val="accent5"/>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2pPr>
            <a:lvl3pPr marL="1371600" marR="0" lvl="2" indent="-355600" algn="l" rtl="0">
              <a:lnSpc>
                <a:spcPct val="115000"/>
              </a:lnSpc>
              <a:spcBef>
                <a:spcPts val="800"/>
              </a:spcBef>
              <a:spcAft>
                <a:spcPts val="0"/>
              </a:spcAft>
              <a:buClr>
                <a:schemeClr val="accent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3pPr>
            <a:lvl4pPr marL="1828800" marR="0" lvl="3"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4pPr>
            <a:lvl5pPr marL="2286000" marR="0" lvl="4"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5pPr>
            <a:lvl6pPr marL="2743200" marR="0" lvl="5"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6pPr>
            <a:lvl7pPr marL="3200400" marR="0" lvl="6"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7pPr>
            <a:lvl8pPr marL="3657600" marR="0" lvl="7"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8pPr>
            <a:lvl9pPr marL="4114800" marR="0" lvl="8" indent="-355600" algn="l" rtl="0">
              <a:lnSpc>
                <a:spcPct val="115000"/>
              </a:lnSpc>
              <a:spcBef>
                <a:spcPts val="800"/>
              </a:spcBef>
              <a:spcAft>
                <a:spcPts val="80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9pPr>
          </a:lstStyle>
          <a:p>
            <a:pPr indent="0">
              <a:buFont typeface="Bellota Text Light"/>
              <a:buNone/>
            </a:pPr>
            <a:r>
              <a:rPr lang="en-US" sz="1400" b="1" dirty="0">
                <a:latin typeface="Bellota Text"/>
                <a:ea typeface="Bellota Text"/>
                <a:cs typeface="Bellota Text"/>
                <a:sym typeface="Bellota Text"/>
              </a:rPr>
              <a:t>7: Recipes with more than 2 tablespoons of olive oil (Using JOIN, AND logical operator, &gt;= comparison operator)</a:t>
            </a:r>
          </a:p>
        </p:txBody>
      </p:sp>
      <p:pic>
        <p:nvPicPr>
          <p:cNvPr id="10" name="Picture 9">
            <a:extLst>
              <a:ext uri="{FF2B5EF4-FFF2-40B4-BE49-F238E27FC236}">
                <a16:creationId xmlns:a16="http://schemas.microsoft.com/office/drawing/2014/main" id="{8E25306A-BDFB-6394-6313-E7A99876DC38}"/>
              </a:ext>
            </a:extLst>
          </p:cNvPr>
          <p:cNvPicPr>
            <a:picLocks noChangeAspect="1"/>
          </p:cNvPicPr>
          <p:nvPr/>
        </p:nvPicPr>
        <p:blipFill>
          <a:blip r:embed="rId5"/>
          <a:stretch>
            <a:fillRect/>
          </a:stretch>
        </p:blipFill>
        <p:spPr>
          <a:xfrm>
            <a:off x="4572000" y="1636813"/>
            <a:ext cx="4072302" cy="640630"/>
          </a:xfrm>
          <a:prstGeom prst="rect">
            <a:avLst/>
          </a:prstGeom>
        </p:spPr>
      </p:pic>
      <p:pic>
        <p:nvPicPr>
          <p:cNvPr id="11" name="Picture 10">
            <a:extLst>
              <a:ext uri="{FF2B5EF4-FFF2-40B4-BE49-F238E27FC236}">
                <a16:creationId xmlns:a16="http://schemas.microsoft.com/office/drawing/2014/main" id="{1C96D5B9-BE96-99B7-F370-69775D9C99D6}"/>
              </a:ext>
            </a:extLst>
          </p:cNvPr>
          <p:cNvPicPr>
            <a:picLocks noChangeAspect="1"/>
          </p:cNvPicPr>
          <p:nvPr/>
        </p:nvPicPr>
        <p:blipFill>
          <a:blip r:embed="rId6"/>
          <a:stretch>
            <a:fillRect/>
          </a:stretch>
        </p:blipFill>
        <p:spPr>
          <a:xfrm>
            <a:off x="4572000" y="3034149"/>
            <a:ext cx="4072302" cy="888590"/>
          </a:xfrm>
          <a:prstGeom prst="rect">
            <a:avLst/>
          </a:prstGeom>
        </p:spPr>
      </p:pic>
    </p:spTree>
    <p:extLst>
      <p:ext uri="{BB962C8B-B14F-4D97-AF65-F5344CB8AC3E}">
        <p14:creationId xmlns:p14="http://schemas.microsoft.com/office/powerpoint/2010/main" val="4140654199"/>
      </p:ext>
    </p:extLst>
  </p:cSld>
  <p:clrMapOvr>
    <a:masterClrMapping/>
  </p:clrMapOvr>
</p:sld>
</file>

<file path=ppt/theme/theme1.xml><?xml version="1.0" encoding="utf-8"?>
<a:theme xmlns:a="http://schemas.openxmlformats.org/drawingml/2006/main" name="Lafew template">
  <a:themeElements>
    <a:clrScheme name="Custom 347">
      <a:dk1>
        <a:srgbClr val="423C41"/>
      </a:dk1>
      <a:lt1>
        <a:srgbClr val="FFFFFF"/>
      </a:lt1>
      <a:dk2>
        <a:srgbClr val="7A717C"/>
      </a:dk2>
      <a:lt2>
        <a:srgbClr val="F0E9E3"/>
      </a:lt2>
      <a:accent1>
        <a:srgbClr val="FFBF3A"/>
      </a:accent1>
      <a:accent2>
        <a:srgbClr val="E94032"/>
      </a:accent2>
      <a:accent3>
        <a:srgbClr val="A78BAF"/>
      </a:accent3>
      <a:accent4>
        <a:srgbClr val="ADC853"/>
      </a:accent4>
      <a:accent5>
        <a:srgbClr val="6FAC6A"/>
      </a:accent5>
      <a:accent6>
        <a:srgbClr val="9C6E59"/>
      </a:accent6>
      <a:hlink>
        <a:srgbClr val="884E9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1354</Words>
  <Application>Microsoft Office PowerPoint</Application>
  <PresentationFormat>On-screen Show (16:9)</PresentationFormat>
  <Paragraphs>129</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Bellota Text</vt:lpstr>
      <vt:lpstr>Arial</vt:lpstr>
      <vt:lpstr>Bellota Text Light</vt:lpstr>
      <vt:lpstr>Satisfy</vt:lpstr>
      <vt:lpstr>Lafew template</vt:lpstr>
      <vt:lpstr>A2Z Online Food Recipe Portal Business Plan</vt:lpstr>
      <vt:lpstr>Content flow</vt:lpstr>
      <vt:lpstr>We already have recipe books… Why do we need an online portal!!</vt:lpstr>
      <vt:lpstr>Business Model</vt:lpstr>
      <vt:lpstr>Scope of the project; EER diagram and tables used</vt:lpstr>
      <vt:lpstr>More on tables</vt:lpstr>
      <vt:lpstr>Examples of business related queries</vt:lpstr>
      <vt:lpstr>Relevant filter queries to make finding recipes smooth as butter… (1/2)  </vt:lpstr>
      <vt:lpstr>Relevant filter queries to make finding recipes smooth as butter… (2/2)  </vt:lpstr>
      <vt:lpstr>Recipe views related queries for customizing and recommending content</vt:lpstr>
      <vt:lpstr>Customer related queries for strategic initiatives </vt:lpstr>
      <vt:lpstr>Customized stored functions to serve our customers better</vt:lpstr>
      <vt:lpstr>Stored procedure and Triggers to improve efficiency</vt:lpstr>
      <vt:lpstr>Don’t Stay Hungry, Don’t Stay Foolish, Just log onto A2Z Recipe Portal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A2Z Online Food Recipe Portal Business Plan</dc:title>
  <cp:lastModifiedBy>Rahil Shah</cp:lastModifiedBy>
  <cp:revision>5</cp:revision>
  <dcterms:modified xsi:type="dcterms:W3CDTF">2022-12-05T20:16:29Z</dcterms:modified>
</cp:coreProperties>
</file>